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57" r:id="rId8"/>
    <p:sldId id="263" r:id="rId9"/>
    <p:sldId id="262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7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2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0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2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5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5BF2-EBA0-4F85-B063-7C8866981CD0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6812F-640B-40ED-BAEF-57303976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5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ShurrFinancial ATM </a:t>
            </a:r>
            <a:br>
              <a:rPr lang="en-US" dirty="0" smtClean="0"/>
            </a:b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Another n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ew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 stream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106" y="5878605"/>
            <a:ext cx="1603248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4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ROI – ATM LEASE</a:t>
            </a:r>
            <a:b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06" y="2176529"/>
            <a:ext cx="7738711" cy="336138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2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OVERVIEW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126" y="5780920"/>
            <a:ext cx="1604356" cy="665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80" y="1900237"/>
            <a:ext cx="7351758" cy="371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2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399" y="5793799"/>
            <a:ext cx="1604356" cy="665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7" y="1981199"/>
            <a:ext cx="8436936" cy="429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3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OVERVIEW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72" y="1368650"/>
            <a:ext cx="8337975" cy="4516995"/>
          </a:xfrm>
        </p:spPr>
      </p:pic>
    </p:spTree>
    <p:extLst>
      <p:ext uri="{BB962C8B-B14F-4D97-AF65-F5344CB8AC3E}">
        <p14:creationId xmlns:p14="http://schemas.microsoft.com/office/powerpoint/2010/main" val="418761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ATM STATISTICS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2013 Federal Reserve Payments Study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5.8 billion ATM withdrawals</a:t>
            </a:r>
          </a:p>
          <a:p>
            <a:pPr marL="233363" indent="-233363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1.9 billion from non-FI ATMs</a:t>
            </a:r>
          </a:p>
          <a:p>
            <a:pPr marL="233363" indent="-233363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n-US" sz="2800" dirty="0" smtClean="0">
                <a:solidFill>
                  <a:schemeClr val="tx1"/>
                </a:solidFill>
              </a:rPr>
              <a:t>685.1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billion in volume</a:t>
            </a:r>
          </a:p>
          <a:p>
            <a:pPr marL="233363" indent="-233363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Average withdrawal is $118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106" y="5878605"/>
            <a:ext cx="1603248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6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MERCHANT BENEFITS</a:t>
            </a:r>
            <a:b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14400" y="1447800"/>
            <a:ext cx="7391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revenue stream from ATM surcharge</a:t>
            </a:r>
          </a:p>
          <a:p>
            <a:pPr marL="233363" indent="-23336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benefits as traditional card processing (give customers access to money) without the related costs</a:t>
            </a:r>
          </a:p>
          <a:p>
            <a:pPr marL="457200" lvl="1" indent="-223838">
              <a:spcBef>
                <a:spcPct val="0"/>
              </a:spcBef>
              <a:spcAft>
                <a:spcPts val="900"/>
              </a:spcAft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processing fees</a:t>
            </a:r>
          </a:p>
          <a:p>
            <a:pPr marL="457200" lvl="1" indent="-223838">
              <a:spcBef>
                <a:spcPct val="0"/>
              </a:spcBef>
              <a:spcAft>
                <a:spcPts val="900"/>
              </a:spcAft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monthly minimums*</a:t>
            </a:r>
          </a:p>
          <a:p>
            <a:pPr marL="457200" lvl="1" indent="-223838">
              <a:spcBef>
                <a:spcPct val="0"/>
              </a:spcBef>
              <a:spcAft>
                <a:spcPts val="900"/>
              </a:spcAft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retrieval or chargeback fees </a:t>
            </a:r>
          </a:p>
          <a:p>
            <a:pPr marL="233363" indent="-23336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PIN-based fees at the point of sale</a:t>
            </a:r>
          </a:p>
          <a:p>
            <a:pPr marL="233363" indent="-23336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retention </a:t>
            </a:r>
          </a:p>
          <a:p>
            <a:pPr marL="233363" indent="-233363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296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ShurrFinancial ATM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3363" indent="-233363" eaLnBrk="1" hangingPunct="1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Turn-key solution</a:t>
            </a:r>
          </a:p>
          <a:p>
            <a:pPr marL="457200" lvl="1" indent="-223838" eaLnBrk="1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Hardware, deployment and transportation services</a:t>
            </a:r>
          </a:p>
          <a:p>
            <a:pPr marL="457200" lvl="1" indent="-223838" eaLnBrk="1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Installation and training</a:t>
            </a:r>
          </a:p>
          <a:p>
            <a:pPr marL="233363" indent="-233363" eaLnBrk="1" hangingPunct="1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 connectivity options</a:t>
            </a:r>
          </a:p>
          <a:p>
            <a:pPr marL="233363" indent="-233363" eaLnBrk="1" hangingPunct="1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reporting</a:t>
            </a:r>
          </a:p>
          <a:p>
            <a:pPr marL="233363" indent="-233363" eaLnBrk="1" hangingPunct="1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Vault cash and armor car solution</a:t>
            </a:r>
          </a:p>
          <a:p>
            <a:pPr marL="233363" indent="-233363" eaLnBrk="1" hangingPunct="1">
              <a:lnSpc>
                <a:spcPct val="90000"/>
              </a:lnSpc>
              <a:spcBef>
                <a:spcPct val="55000"/>
              </a:spcBef>
              <a:buFont typeface="Wingdings" panose="05000000000000000000" pitchFamily="2" charset="2"/>
              <a:buNone/>
            </a:pPr>
            <a:endParaRPr lang="en-US" alt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3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CONNECTIVITY OPTIONS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</a:t>
            </a:r>
            <a:br>
              <a:rPr lang="en-US" sz="3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Dial Up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Dedicated phone line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cardholder concerns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Remote diagnostics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 Solution</a:t>
            </a:r>
          </a:p>
          <a:p>
            <a:pPr marL="457200" lvl="1" indent="-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Router – dial to IP converter</a:t>
            </a:r>
          </a:p>
          <a:p>
            <a:pPr marL="457200" lvl="1" indent="-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ATM – connects to existing DSL or cable connection</a:t>
            </a:r>
          </a:p>
          <a:p>
            <a:pPr marL="457200" lvl="1" indent="-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additional transaction fees</a:t>
            </a:r>
            <a:endParaRPr lang="en-US" altLang="en-US" sz="16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Wireless ATMs</a:t>
            </a:r>
          </a:p>
          <a:p>
            <a:pPr marL="457200" lvl="1" indent="-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Router – dial to wireless converter</a:t>
            </a:r>
          </a:p>
          <a:p>
            <a:pPr marL="457200" lvl="1" indent="-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ATM – transactions transmitted via AT&amp;T cellular network</a:t>
            </a:r>
          </a:p>
          <a:p>
            <a:pPr marL="457200" lvl="1" indent="-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service fees apply</a:t>
            </a:r>
            <a:endParaRPr lang="en-US" altLang="en-US" sz="16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5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SETTLEMENT OPTIONS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Merchant Cash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Merchant stocks machine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Rapid replenishment of dispensed funds – 48 hour cycle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Stock as often as needed</a:t>
            </a:r>
          </a:p>
          <a:p>
            <a:pPr marL="0" indent="0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merchants opt for this solution</a:t>
            </a:r>
            <a:endParaRPr lang="en-US" altLang="en-US" sz="18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NAB/SF Vault </a:t>
            </a:r>
            <a:r>
              <a:rPr lang="en-US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</a:t>
            </a:r>
          </a:p>
          <a:p>
            <a:pPr marL="233363" lvl="1" indent="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NAB/SF handles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cash management</a:t>
            </a:r>
          </a:p>
          <a:p>
            <a:pPr marL="233363" lvl="1" indent="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hardware required</a:t>
            </a:r>
          </a:p>
          <a:p>
            <a:pPr marL="233363" lvl="1" indent="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service fees</a:t>
            </a:r>
          </a:p>
          <a:p>
            <a:pPr marL="233363" lvl="1" indent="223838" eaLnBrk="1" hangingPunct="1">
              <a:lnSpc>
                <a:spcPct val="80000"/>
              </a:lnSpc>
              <a:spcAft>
                <a:spcPts val="35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Ideal for arenas, airports, hospitals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1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OVERVIEW</a:t>
            </a:r>
            <a:endParaRPr lang="en-US" dirty="0"/>
          </a:p>
        </p:txBody>
      </p:sp>
      <p:sp>
        <p:nvSpPr>
          <p:cNvPr id="4" name="Tex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spcBef>
                <a:spcPts val="1000"/>
              </a:spcBef>
            </a:pPr>
            <a:r>
              <a:rPr lang="en-US" altLang="en-US" sz="1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Hantle</a:t>
            </a:r>
            <a:r>
              <a:rPr lang="en-US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17005w ($2,300.00)</a:t>
            </a:r>
          </a:p>
          <a:p>
            <a:pPr marL="273050" indent="-273050">
              <a:spcBef>
                <a:spcPts val="10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Height: 	56" </a:t>
            </a:r>
            <a:b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Width : 	17" </a:t>
            </a:r>
            <a:b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Depth : 	23” </a:t>
            </a:r>
            <a:b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Weight: 	206 </a:t>
            </a:r>
            <a:r>
              <a:rPr lang="en-US" altLang="en-US" sz="18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lbs</a:t>
            </a:r>
            <a:endParaRPr lang="en-US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3050" indent="-2730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 compliant</a:t>
            </a:r>
          </a:p>
          <a:p>
            <a:pPr marL="273050" indent="-2730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Visa encrypting pin pad</a:t>
            </a:r>
          </a:p>
          <a:p>
            <a:pPr marL="273050" indent="-2730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Thermal printer</a:t>
            </a:r>
          </a:p>
          <a:p>
            <a:pPr marL="273050" indent="-2730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Removable 1000 note cassette</a:t>
            </a:r>
          </a:p>
          <a:p>
            <a:pPr marL="273050" indent="-2730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 and dial-up connectivity</a:t>
            </a:r>
          </a:p>
          <a:p>
            <a:pPr marL="273050" indent="-2730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7” color display</a:t>
            </a:r>
          </a:p>
          <a:p>
            <a:pPr marL="273050" indent="-273050">
              <a:lnSpc>
                <a:spcPct val="200000"/>
              </a:lnSpc>
              <a:buFontTx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273050" indent="-273050">
              <a:buFontTx/>
              <a:buChar char="•"/>
            </a:pPr>
            <a:endParaRPr lang="en-US" altLang="en-US" dirty="0" smtClean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071" y="1393199"/>
            <a:ext cx="1752600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1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ASSUMPTIONS </a:t>
            </a:r>
            <a:b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027" y="1944709"/>
            <a:ext cx="7769038" cy="3906549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5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Leasing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37" y="2315369"/>
            <a:ext cx="5876925" cy="3371850"/>
          </a:xfr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15" y="5922587"/>
            <a:ext cx="1604356" cy="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228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ShurrFinancial ATM  Program</vt:lpstr>
      <vt:lpstr>ATM STATISTICS</vt:lpstr>
      <vt:lpstr>MERCHANT BENEFITS </vt:lpstr>
      <vt:lpstr>ShurrFinancial ATM</vt:lpstr>
      <vt:lpstr>CONNECTIVITY OPTIONS  </vt:lpstr>
      <vt:lpstr>SETTLEMENT OPTIONS</vt:lpstr>
      <vt:lpstr>PROGRAM OVERVIEW</vt:lpstr>
      <vt:lpstr>ASSUMPTIONS  </vt:lpstr>
      <vt:lpstr>Leasing</vt:lpstr>
      <vt:lpstr>ROI – ATM LEASE </vt:lpstr>
      <vt:lpstr>PROGRAM OVERVIEW </vt:lpstr>
      <vt:lpstr>PROGRAM OVERVIEW</vt:lpstr>
      <vt:lpstr>PROGRAM OVERVIEW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ShurrFinancial ATM  Program</dc:title>
  <dc:creator>Brian Shurr</dc:creator>
  <cp:lastModifiedBy>Brian Shurr</cp:lastModifiedBy>
  <cp:revision>3</cp:revision>
  <dcterms:created xsi:type="dcterms:W3CDTF">2015-04-20T03:50:35Z</dcterms:created>
  <dcterms:modified xsi:type="dcterms:W3CDTF">2015-04-20T04:01:43Z</dcterms:modified>
</cp:coreProperties>
</file>