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2" r:id="rId11"/>
    <p:sldId id="268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36"/>
  </p:normalViewPr>
  <p:slideViewPr>
    <p:cSldViewPr snapToGrid="0" snapToObjects="1">
      <p:cViewPr varScale="1">
        <p:scale>
          <a:sx n="79" d="100"/>
          <a:sy n="79" d="100"/>
        </p:scale>
        <p:origin x="1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B9960-9555-9B4E-A98F-7C61783BBD44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6478D-C9A9-9E49-9FF0-D7C75B155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3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6478D-C9A9-9E49-9FF0-D7C75B1551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3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B618-97AB-424F-A2E6-A042D69C6978}" type="datetime1">
              <a:rPr lang="en-ZA" smtClean="0"/>
              <a:t>2020/08/06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6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897-63DC-D342-86EC-ECB4B9742137}" type="datetime1">
              <a:rPr lang="en-ZA" smtClean="0"/>
              <a:t>2020/08/06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9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E27-610E-BB48-81B3-5F23092980A2}" type="datetime1">
              <a:rPr lang="en-ZA" smtClean="0"/>
              <a:t>2020/08/06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1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1DC4-626B-7745-A2DE-45561C678B87}" type="datetime1">
              <a:rPr lang="en-ZA" smtClean="0"/>
              <a:t>2020/08/06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7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BBD6-97EC-5144-A5FC-2B7C6E95578B}" type="datetime1">
              <a:rPr lang="en-ZA" smtClean="0"/>
              <a:t>2020/08/06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FE4B-CD17-AA46-87C5-D96BA5164FF7}" type="datetime1">
              <a:rPr lang="en-ZA" smtClean="0"/>
              <a:t>2020/08/06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5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FB3C-4578-F148-BADC-2C4598CD3EFF}" type="datetime1">
              <a:rPr lang="en-ZA" smtClean="0"/>
              <a:t>2020/08/06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9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878-ABAF-774C-9BC9-908198B27DD0}" type="datetime1">
              <a:rPr lang="en-ZA" smtClean="0"/>
              <a:t>2020/08/06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DECC-DACE-9A42-A498-DB2D7FEA81C0}" type="datetime1">
              <a:rPr lang="en-ZA" smtClean="0"/>
              <a:t>2020/08/06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5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C191-6728-8142-AF8A-27AF1103D329}" type="datetime1">
              <a:rPr lang="en-ZA" smtClean="0"/>
              <a:t>2020/08/06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1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EAC2-8648-E644-A086-5F7486F59546}" type="datetime1">
              <a:rPr lang="en-ZA" smtClean="0"/>
              <a:t>2020/08/06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0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6527-DB57-844B-8A5A-CC0352E57296}" type="datetime1">
              <a:rPr lang="en-ZA" smtClean="0"/>
              <a:t>2020/08/06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42089-16B2-2E4E-B092-254AD38F6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2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207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Switching Hats – journey from litigator to mediation advocate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461" y="1943100"/>
            <a:ext cx="3223078" cy="407411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Role as representative in mediation:</a:t>
            </a:r>
            <a:br>
              <a:rPr lang="en-US" dirty="0" smtClean="0"/>
            </a:br>
            <a:r>
              <a:rPr lang="en-US" dirty="0" smtClean="0"/>
              <a:t>Strategic!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Assist with: </a:t>
            </a:r>
          </a:p>
          <a:p>
            <a:endParaRPr lang="en-US" dirty="0"/>
          </a:p>
          <a:p>
            <a:pPr lvl="1"/>
            <a:r>
              <a:rPr lang="en-US" dirty="0"/>
              <a:t>Whether to mediate</a:t>
            </a:r>
          </a:p>
          <a:p>
            <a:pPr lvl="1"/>
            <a:r>
              <a:rPr lang="en-US" dirty="0"/>
              <a:t>When to raise with clients &amp; how to go about it</a:t>
            </a:r>
          </a:p>
          <a:p>
            <a:pPr lvl="1"/>
            <a:r>
              <a:rPr lang="en-US" dirty="0"/>
              <a:t>When and how to approach other side with proposal and avoiding the “sign of weakness”</a:t>
            </a:r>
          </a:p>
          <a:p>
            <a:pPr lvl="1"/>
            <a:r>
              <a:rPr lang="en-US" dirty="0"/>
              <a:t>Best timing in context of a particular dispute</a:t>
            </a:r>
          </a:p>
          <a:p>
            <a:pPr lvl="1"/>
            <a:r>
              <a:rPr lang="en-US" dirty="0"/>
              <a:t>Preparation of mediation </a:t>
            </a:r>
            <a:r>
              <a:rPr lang="en-US" dirty="0" smtClean="0"/>
              <a:t>agreement</a:t>
            </a:r>
          </a:p>
          <a:p>
            <a:pPr lvl="2"/>
            <a:r>
              <a:rPr lang="en-US" dirty="0"/>
              <a:t>selecting the most appropriate mediator commensurate with resources; 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627" y="994093"/>
            <a:ext cx="1044893" cy="696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83" y="994092"/>
            <a:ext cx="1044893" cy="69659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8214"/>
            <a:ext cx="10515600" cy="5768749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Preparation </a:t>
            </a:r>
            <a:r>
              <a:rPr lang="en-US" dirty="0"/>
              <a:t>for </a:t>
            </a:r>
            <a:r>
              <a:rPr lang="en-US" dirty="0" smtClean="0"/>
              <a:t>mediation</a:t>
            </a:r>
          </a:p>
          <a:p>
            <a:pPr lvl="1"/>
            <a:endParaRPr lang="en-US" dirty="0"/>
          </a:p>
          <a:p>
            <a:pPr lvl="2"/>
            <a:r>
              <a:rPr lang="en-US" sz="2400" dirty="0"/>
              <a:t>providing appropriate legal advice before and at the mediation; </a:t>
            </a:r>
            <a:endParaRPr lang="en-US" sz="2400" dirty="0" smtClean="0"/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providing advice on the mediation process, before and at the mediation; </a:t>
            </a:r>
            <a:endParaRPr lang="en-US" sz="2400" dirty="0" smtClean="0"/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preparing the client for the mediation including by assessing risk; </a:t>
            </a:r>
            <a:endParaRPr lang="en-US" sz="2400" dirty="0" smtClean="0"/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preparing a file of appropriate documents to be sent to the mediator; </a:t>
            </a:r>
            <a:endParaRPr lang="en-US" sz="2400" dirty="0" smtClean="0"/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preparing any open statement for use at the mediation; </a:t>
            </a:r>
            <a:endParaRPr lang="en-US" sz="2400" dirty="0" smtClean="0"/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preparing any confidential statement to be sent to the mediator only; </a:t>
            </a:r>
            <a:endParaRPr lang="en-US" sz="2400" dirty="0" smtClean="0"/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ensuring that other participants will attend with sufficient authority; </a:t>
            </a:r>
            <a:endParaRPr lang="en-US" sz="2400" dirty="0" smtClean="0"/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planning how and by whom their client’s case should be </a:t>
            </a:r>
            <a:r>
              <a:rPr lang="en-US" sz="2400" dirty="0" smtClean="0"/>
              <a:t>presented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6429"/>
            <a:ext cx="10515600" cy="53605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Represent in </a:t>
            </a:r>
            <a:r>
              <a:rPr lang="en-US" dirty="0" smtClean="0"/>
              <a:t>mediation</a:t>
            </a:r>
          </a:p>
          <a:p>
            <a:endParaRPr lang="en-US" dirty="0"/>
          </a:p>
          <a:p>
            <a:pPr lvl="1"/>
            <a:r>
              <a:rPr lang="en-US" dirty="0" smtClean="0"/>
              <a:t>Present client’s </a:t>
            </a:r>
            <a:r>
              <a:rPr lang="en-US" dirty="0"/>
              <a:t>case in accordance with the plan; 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client appreciates and understands the process</a:t>
            </a:r>
          </a:p>
          <a:p>
            <a:pPr lvl="1"/>
            <a:r>
              <a:rPr lang="en-US" dirty="0"/>
              <a:t>Present to be effective tool of persuasion</a:t>
            </a:r>
          </a:p>
          <a:p>
            <a:pPr lvl="1"/>
            <a:r>
              <a:rPr lang="en-US" dirty="0"/>
              <a:t>Use facets of principled negotiation</a:t>
            </a:r>
          </a:p>
          <a:p>
            <a:pPr lvl="1"/>
            <a:r>
              <a:rPr lang="en-US" dirty="0"/>
              <a:t>Avoid bluster, puff and </a:t>
            </a:r>
            <a:r>
              <a:rPr lang="en-US" dirty="0" smtClean="0"/>
              <a:t>hyperbole</a:t>
            </a:r>
            <a:endParaRPr lang="en-US" dirty="0"/>
          </a:p>
          <a:p>
            <a:pPr lvl="1"/>
            <a:r>
              <a:rPr lang="en-US" dirty="0" smtClean="0"/>
              <a:t>Work </a:t>
            </a:r>
            <a:r>
              <a:rPr lang="en-US" dirty="0"/>
              <a:t>with the mediator where that is likely to assist </a:t>
            </a:r>
            <a:r>
              <a:rPr lang="en-US" dirty="0" smtClean="0"/>
              <a:t>client</a:t>
            </a:r>
            <a:r>
              <a:rPr lang="en-US" dirty="0"/>
              <a:t>; </a:t>
            </a:r>
            <a:endParaRPr lang="en-US" sz="1400" dirty="0"/>
          </a:p>
          <a:p>
            <a:pPr lvl="1"/>
            <a:r>
              <a:rPr lang="en-US" dirty="0" smtClean="0"/>
              <a:t>Advise client </a:t>
            </a:r>
            <a:r>
              <a:rPr lang="en-US" dirty="0"/>
              <a:t>whether to speak, or to answer questions; </a:t>
            </a:r>
            <a:endParaRPr lang="en-US" sz="1400" dirty="0"/>
          </a:p>
          <a:p>
            <a:pPr lvl="1"/>
            <a:r>
              <a:rPr lang="en-US" dirty="0" smtClean="0"/>
              <a:t>Advise </a:t>
            </a:r>
            <a:r>
              <a:rPr lang="en-US" dirty="0"/>
              <a:t>on matters discussed in or arising at mediation; </a:t>
            </a:r>
            <a:endParaRPr lang="en-US" sz="1400" dirty="0"/>
          </a:p>
          <a:p>
            <a:pPr lvl="1"/>
            <a:r>
              <a:rPr lang="en-US" dirty="0" smtClean="0"/>
              <a:t>Advise </a:t>
            </a:r>
            <a:r>
              <a:rPr lang="en-US" dirty="0"/>
              <a:t>on what </a:t>
            </a:r>
            <a:r>
              <a:rPr lang="en-US" dirty="0" smtClean="0"/>
              <a:t>if </a:t>
            </a:r>
            <a:r>
              <a:rPr lang="en-US" dirty="0"/>
              <a:t>anything should be disclosed during the mediation; </a:t>
            </a:r>
            <a:endParaRPr lang="en-US" sz="1400" dirty="0"/>
          </a:p>
          <a:p>
            <a:pPr lvl="1"/>
            <a:r>
              <a:rPr lang="en-US" dirty="0" smtClean="0"/>
              <a:t>Consider </a:t>
            </a:r>
            <a:r>
              <a:rPr lang="en-US" dirty="0"/>
              <a:t>client’s interests in the light of matters learned; </a:t>
            </a:r>
            <a:endParaRPr lang="en-US" sz="1400" dirty="0"/>
          </a:p>
          <a:p>
            <a:pPr lvl="1"/>
            <a:r>
              <a:rPr lang="en-US" dirty="0" smtClean="0"/>
              <a:t>Advise </a:t>
            </a:r>
            <a:r>
              <a:rPr lang="en-US" dirty="0"/>
              <a:t>on offers made or to be made, including on their presentation; </a:t>
            </a:r>
            <a:endParaRPr lang="en-US" sz="1400" dirty="0"/>
          </a:p>
          <a:p>
            <a:pPr lvl="1"/>
            <a:r>
              <a:rPr lang="en-US" dirty="0" smtClean="0"/>
              <a:t>Draft </a:t>
            </a:r>
            <a:r>
              <a:rPr lang="en-US" dirty="0"/>
              <a:t>written offers to be communicated by the mediator in </a:t>
            </a:r>
            <a:r>
              <a:rPr lang="en-US" dirty="0" smtClean="0"/>
              <a:t>mediation.</a:t>
            </a:r>
          </a:p>
          <a:p>
            <a:pPr lvl="1"/>
            <a:endParaRPr lang="en-US" dirty="0" smtClean="0"/>
          </a:p>
          <a:p>
            <a:pPr marL="15875" lvl="1" indent="257175"/>
            <a:r>
              <a:rPr lang="en-US" sz="2800" dirty="0" smtClean="0"/>
              <a:t>Draft </a:t>
            </a:r>
            <a:r>
              <a:rPr lang="en-US" sz="2800" dirty="0"/>
              <a:t>settlement agreement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214" y="1126671"/>
            <a:ext cx="7259157" cy="447482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0343"/>
            <a:ext cx="10515600" cy="5066620"/>
          </a:xfrm>
        </p:spPr>
        <p:txBody>
          <a:bodyPr/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The </a:t>
            </a:r>
            <a:r>
              <a:rPr lang="en-US" sz="3200" dirty="0"/>
              <a:t>amendment of Rule 41 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presents </a:t>
            </a:r>
            <a:r>
              <a:rPr lang="en-US" sz="3200" dirty="0"/>
              <a:t>legal practitioners 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with </a:t>
            </a:r>
            <a:r>
              <a:rPr lang="en-US" sz="3200" dirty="0"/>
              <a:t>the opportunity to acquire new, or hone existing, skills 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in </a:t>
            </a:r>
            <a:r>
              <a:rPr lang="en-US" sz="3200" dirty="0"/>
              <a:t>a multi-faceted practice 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and </a:t>
            </a:r>
            <a:r>
              <a:rPr lang="en-US" sz="3200" dirty="0"/>
              <a:t>to service clients in an effective and efficient manner 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within </a:t>
            </a:r>
            <a:r>
              <a:rPr lang="en-US" sz="3200" dirty="0"/>
              <a:t>a multi-tiered system.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Complement not replace litigation advocacy</a:t>
            </a:r>
          </a:p>
          <a:p>
            <a:endParaRPr lang="en-US" sz="3200" dirty="0"/>
          </a:p>
          <a:p>
            <a:r>
              <a:rPr lang="en-US" sz="3200" dirty="0" smtClean="0"/>
              <a:t>Expand skill sit</a:t>
            </a:r>
          </a:p>
          <a:p>
            <a:endParaRPr lang="en-US" sz="3200" dirty="0" smtClean="0"/>
          </a:p>
          <a:p>
            <a:r>
              <a:rPr lang="en-US" sz="3200" dirty="0" smtClean="0"/>
              <a:t>Become a dynamic, multi-faceted dispute practitioner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Rule 41A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 terms of the amendment, and as of 9 March 2020, parties </a:t>
            </a:r>
            <a:r>
              <a:rPr lang="en-US" dirty="0" smtClean="0"/>
              <a:t>are </a:t>
            </a:r>
            <a:r>
              <a:rPr lang="en-US" dirty="0"/>
              <a:t>required to consider mediation for every new matter instituted in a High Court of South Africa. </a:t>
            </a:r>
            <a:endParaRPr lang="en-US" dirty="0" smtClean="0"/>
          </a:p>
          <a:p>
            <a:endParaRPr lang="en-US" dirty="0"/>
          </a:p>
          <a:p>
            <a:pPr algn="just"/>
            <a:r>
              <a:rPr lang="en-US" dirty="0" smtClean="0"/>
              <a:t>This has </a:t>
            </a:r>
            <a:r>
              <a:rPr lang="en-US" dirty="0"/>
              <a:t>been a long time coming and signals a significant evolution of our legal system from a ‘one size fits all’ litigation space to a multi-tiered paradigm in which disputants and their representatives may utilize a dispute mechanism most suited to their specific needs.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Litigator’s expanded skill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What is mediation?</a:t>
            </a:r>
          </a:p>
          <a:p>
            <a:endParaRPr lang="en-US" dirty="0" smtClean="0"/>
          </a:p>
          <a:p>
            <a:pPr lvl="1"/>
            <a:r>
              <a:rPr lang="en-US" dirty="0"/>
              <a:t>Structured facilitated negotiation with a view to finding a mutually acceptable outcome to resolve the conflict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What is conflict?</a:t>
            </a:r>
          </a:p>
          <a:p>
            <a:endParaRPr lang="en-US" dirty="0" smtClean="0"/>
          </a:p>
          <a:p>
            <a:pPr lvl="1"/>
            <a:r>
              <a:rPr lang="en-US" dirty="0"/>
              <a:t>state of tension that exists between two or more parties when needs, expectations or wants are not being met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603" y="538843"/>
            <a:ext cx="10226524" cy="575242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Skills &amp; attributes of effective mediation advocate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Emotional intelligence </a:t>
            </a:r>
            <a:endParaRPr lang="en-US" dirty="0" smtClean="0"/>
          </a:p>
          <a:p>
            <a:pPr lvl="0"/>
            <a:r>
              <a:rPr lang="en-US" dirty="0" smtClean="0"/>
              <a:t>Exceptional </a:t>
            </a:r>
            <a:r>
              <a:rPr lang="en-US" dirty="0"/>
              <a:t>listening skills </a:t>
            </a:r>
          </a:p>
          <a:p>
            <a:pPr lvl="0"/>
            <a:r>
              <a:rPr lang="en-US" dirty="0" smtClean="0"/>
              <a:t>Strategic </a:t>
            </a:r>
            <a:r>
              <a:rPr lang="en-US" dirty="0"/>
              <a:t>questioning as opposed to cross-examination </a:t>
            </a:r>
            <a:endParaRPr lang="en-US" dirty="0" smtClean="0"/>
          </a:p>
          <a:p>
            <a:pPr lvl="0"/>
            <a:r>
              <a:rPr lang="en-US" dirty="0" smtClean="0"/>
              <a:t>Authentic </a:t>
            </a:r>
            <a:r>
              <a:rPr lang="en-US" dirty="0"/>
              <a:t>display of empathy &amp; humanity </a:t>
            </a:r>
            <a:endParaRPr lang="en-US" dirty="0" smtClean="0"/>
          </a:p>
          <a:p>
            <a:pPr lvl="0"/>
            <a:r>
              <a:rPr lang="en-US" dirty="0" smtClean="0"/>
              <a:t>Trustworthiness</a:t>
            </a:r>
            <a:endParaRPr lang="en-US" dirty="0"/>
          </a:p>
          <a:p>
            <a:pPr lvl="0"/>
            <a:r>
              <a:rPr lang="en-US" dirty="0"/>
              <a:t>Preparation </a:t>
            </a:r>
            <a:endParaRPr lang="en-US" dirty="0" smtClean="0"/>
          </a:p>
          <a:p>
            <a:pPr lvl="0"/>
            <a:r>
              <a:rPr lang="en-US" dirty="0" smtClean="0"/>
              <a:t>Flexibility </a:t>
            </a:r>
          </a:p>
          <a:p>
            <a:pPr lvl="0"/>
            <a:r>
              <a:rPr lang="en-US" dirty="0" smtClean="0"/>
              <a:t>Creativity</a:t>
            </a:r>
          </a:p>
          <a:p>
            <a:pPr lvl="0"/>
            <a:r>
              <a:rPr lang="en-US" dirty="0" smtClean="0"/>
              <a:t>Patience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Behave ethically</a:t>
            </a:r>
          </a:p>
          <a:p>
            <a:endParaRPr lang="en-US" dirty="0" smtClean="0"/>
          </a:p>
          <a:p>
            <a:r>
              <a:rPr lang="en-US" dirty="0" smtClean="0"/>
              <a:t>Comply with obligations in terms of mediation agreement</a:t>
            </a:r>
          </a:p>
          <a:p>
            <a:endParaRPr lang="en-US" dirty="0" smtClean="0"/>
          </a:p>
          <a:p>
            <a:r>
              <a:rPr lang="en-US" dirty="0" smtClean="0"/>
              <a:t>Act in good faith</a:t>
            </a:r>
          </a:p>
          <a:p>
            <a:endParaRPr lang="en-US" dirty="0" smtClean="0"/>
          </a:p>
          <a:p>
            <a:r>
              <a:rPr lang="en-US" dirty="0" smtClean="0"/>
              <a:t>Maintain confidentiality</a:t>
            </a:r>
          </a:p>
          <a:p>
            <a:endParaRPr lang="en-US" dirty="0" smtClean="0"/>
          </a:p>
          <a:p>
            <a:r>
              <a:rPr lang="en-US" dirty="0" smtClean="0"/>
              <a:t>No record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Pre-mediation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Prepare client</a:t>
            </a:r>
          </a:p>
          <a:p>
            <a:endParaRPr lang="en-US" sz="3600" dirty="0" smtClean="0"/>
          </a:p>
          <a:p>
            <a:r>
              <a:rPr lang="en-US" sz="3600" dirty="0" smtClean="0"/>
              <a:t>Prepare case</a:t>
            </a:r>
          </a:p>
          <a:p>
            <a:endParaRPr lang="en-US" sz="3600" dirty="0" smtClean="0"/>
          </a:p>
          <a:p>
            <a:r>
              <a:rPr lang="en-US" sz="3600" dirty="0" smtClean="0"/>
              <a:t>Prepare mediator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Posemann - www.i-mediate.africa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2089-16B2-2E4E-B092-254AD38F6E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401</Words>
  <Application>Microsoft Macintosh PowerPoint</Application>
  <PresentationFormat>Widescreen</PresentationFormat>
  <Paragraphs>123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Office Theme</vt:lpstr>
      <vt:lpstr>Switching Hats – journey from litigator to mediation advocate</vt:lpstr>
      <vt:lpstr>PowerPoint Presentation</vt:lpstr>
      <vt:lpstr>PowerPoint Presentation</vt:lpstr>
      <vt:lpstr>Rule 41A</vt:lpstr>
      <vt:lpstr>Litigator’s expanded skill set</vt:lpstr>
      <vt:lpstr>PowerPoint Presentation</vt:lpstr>
      <vt:lpstr>Skills &amp; attributes of effective mediation advocate</vt:lpstr>
      <vt:lpstr>Duties</vt:lpstr>
      <vt:lpstr>Pre-mediation checklist</vt:lpstr>
      <vt:lpstr>Role as representative in mediation: Strategic!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Switching Hats</dc:title>
  <dc:creator>Athol Wesselink</dc:creator>
  <cp:lastModifiedBy>Athol Wesselink</cp:lastModifiedBy>
  <cp:revision>12</cp:revision>
  <dcterms:created xsi:type="dcterms:W3CDTF">2020-08-05T20:19:29Z</dcterms:created>
  <dcterms:modified xsi:type="dcterms:W3CDTF">2020-08-06T13:10:05Z</dcterms:modified>
</cp:coreProperties>
</file>