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2" roundtripDataSignature="AMtx7mjdiDp/aW0w61jm9MvGkoCMQ7ax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A2E"/>
    <a:srgbClr val="CC6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8"/>
    <p:restoredTop sz="97913" autoAdjust="0"/>
  </p:normalViewPr>
  <p:slideViewPr>
    <p:cSldViewPr snapToGrid="0">
      <p:cViewPr>
        <p:scale>
          <a:sx n="76" d="100"/>
          <a:sy n="76" d="100"/>
        </p:scale>
        <p:origin x="-1400" y="-4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6" Type="http://schemas.openxmlformats.org/officeDocument/2006/relationships/slide" Target="slides/slide5.xml"/><Relationship Id="rId32" Type="http://customschemas.google.com/relationships/presentationmetadata" Target="metadata"/><Relationship Id="rId9" Type="http://schemas.openxmlformats.org/officeDocument/2006/relationships/slide" Target="slides/slide8.xml"/><Relationship Id="rId33" Type="http://schemas.openxmlformats.org/officeDocument/2006/relationships/presProps" Target="presProps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1807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679de35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679de35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8679de35e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Can be overwhelming</a:t>
            </a:r>
            <a:endParaRPr sz="3200"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Lots of information in a limited amount of time</a:t>
            </a:r>
            <a:endParaRPr/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Explain thier roles</a:t>
            </a:r>
            <a:endParaRPr/>
          </a:p>
        </p:txBody>
      </p:sp>
      <p:sp>
        <p:nvSpPr>
          <p:cNvPr id="162" name="Google Shape;1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NB: E-learning in view of social distancing </a:t>
            </a:r>
            <a:endParaRPr/>
          </a:p>
        </p:txBody>
      </p:sp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e.g theatres, staff rooms, rtoilets, changing rooms, car park</a:t>
            </a:r>
            <a:endParaRPr/>
          </a:p>
        </p:txBody>
      </p:sp>
      <p:sp>
        <p:nvSpPr>
          <p:cNvPr id="180" name="Google Shape;1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 aware of annual leave during july/august</a:t>
            </a:r>
            <a:endParaRPr/>
          </a:p>
        </p:txBody>
      </p:sp>
      <p:sp>
        <p:nvSpPr>
          <p:cNvPr id="187" name="Google Shape;18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679de35e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679de35e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8679de35eb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Nandos</a:t>
            </a:r>
            <a:endParaRPr/>
          </a:p>
        </p:txBody>
      </p:sp>
      <p:sp>
        <p:nvSpPr>
          <p:cNvPr id="238" name="Google Shape;23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679de35e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679de35e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8679de35eb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679de35e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679de35e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8679de35eb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Gill Sans MT" panose="020B0502020104020203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2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Gill Sans MT" panose="020B0502020104020203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Gill Sans MT" panose="020B0502020104020203" pitchFamily="34" charset="77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" name="Google Shape;24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A5682BE-2F10-7D43-B07C-F3E2779E6890}"/>
              </a:ext>
            </a:extLst>
          </p:cNvPr>
          <p:cNvSpPr/>
          <p:nvPr userDrawn="1"/>
        </p:nvSpPr>
        <p:spPr>
          <a:xfrm>
            <a:off x="-15240" y="-30480"/>
            <a:ext cx="740069" cy="6903720"/>
          </a:xfrm>
          <a:prstGeom prst="rect">
            <a:avLst/>
          </a:prstGeom>
          <a:solidFill>
            <a:srgbClr val="E567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67BDE65-E4AE-5141-AFA8-2712F4E81C1E}"/>
              </a:ext>
            </a:extLst>
          </p:cNvPr>
          <p:cNvSpPr/>
          <p:nvPr userDrawn="1"/>
        </p:nvSpPr>
        <p:spPr>
          <a:xfrm rot="5400000">
            <a:off x="4416834" y="-3722483"/>
            <a:ext cx="1041097" cy="8425108"/>
          </a:xfrm>
          <a:prstGeom prst="rect">
            <a:avLst/>
          </a:prstGeom>
          <a:solidFill>
            <a:srgbClr val="DB65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14" descr="A picture containing food, drawing, clock, light&#10;&#10;Description automatically generated">
            <a:extLst>
              <a:ext uri="{FF2B5EF4-FFF2-40B4-BE49-F238E27FC236}">
                <a16:creationId xmlns:a16="http://schemas.microsoft.com/office/drawing/2014/main" xmlns="" id="{D9525F83-CA09-D84F-8DEA-18E22E1688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4684" y="5773412"/>
            <a:ext cx="4191255" cy="1041097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10C5466-B6F6-9141-8ADF-DD53400775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41" y="-30478"/>
            <a:ext cx="2487957" cy="10410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Gill Sans MT" panose="020B0502020104020203" pitchFamily="34" charset="77"/>
          <a:ea typeface="Gill Sans MT" panose="020B0502020104020203" pitchFamily="34" charset="7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Gill Sans MT" panose="020B0502020104020203" pitchFamily="34" charset="77"/>
          <a:ea typeface="Gill Sans MT" panose="020B0502020104020203" pitchFamily="34" charset="7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7.sv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3DEE4080-A20F-6F4D-BD46-AFFFA97CD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6" y="-120591"/>
            <a:ext cx="5600595" cy="7920842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xmlns="" id="{B15859AF-F12D-DE4D-BA17-B6EDA4057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8636" y="4428558"/>
            <a:ext cx="3826361" cy="1236656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Please Complete the Pre-Course Quiz (link in chat box)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"/>
          <p:cNvSpPr txBox="1">
            <a:spLocks noGrp="1"/>
          </p:cNvSpPr>
          <p:nvPr>
            <p:ph type="ctrTitle"/>
          </p:nvPr>
        </p:nvSpPr>
        <p:spPr>
          <a:xfrm>
            <a:off x="536067" y="4498848"/>
            <a:ext cx="8071866" cy="1207008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700" dirty="0">
                <a:solidFill>
                  <a:srgbClr val="FF7A2E"/>
                </a:solidFill>
              </a:rPr>
              <a:t>Your First Week: </a:t>
            </a:r>
            <a:r>
              <a:rPr lang="en-US" sz="3700" dirty="0" err="1">
                <a:solidFill>
                  <a:srgbClr val="FF7A2E"/>
                </a:solidFill>
              </a:rPr>
              <a:t>Maximising</a:t>
            </a:r>
            <a:r>
              <a:rPr lang="en-US" sz="3700" dirty="0">
                <a:solidFill>
                  <a:srgbClr val="FF7A2E"/>
                </a:solidFill>
              </a:rPr>
              <a:t> induction</a:t>
            </a:r>
          </a:p>
        </p:txBody>
      </p:sp>
      <p:sp>
        <p:nvSpPr>
          <p:cNvPr id="141" name="Google Shape;141;p1"/>
          <p:cNvSpPr txBox="1">
            <a:spLocks noGrp="1"/>
          </p:cNvSpPr>
          <p:nvPr>
            <p:ph type="subTitle" idx="1"/>
          </p:nvPr>
        </p:nvSpPr>
        <p:spPr>
          <a:xfrm>
            <a:off x="1036701" y="5669280"/>
            <a:ext cx="7070598" cy="722376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Dr Antash Daryanani</a:t>
            </a:r>
            <a:endParaRPr lang="en-GB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2018E2DD-D871-634C-95BD-E7537F1E48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" b="1337"/>
          <a:stretch/>
        </p:blipFill>
        <p:spPr>
          <a:xfrm>
            <a:off x="457200" y="320749"/>
            <a:ext cx="3909060" cy="3856948"/>
          </a:xfrm>
          <a:prstGeom prst="rect">
            <a:avLst/>
          </a:prstGeom>
        </p:spPr>
      </p:pic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xmlns="" id="{B6375111-306C-49EA-9DD1-79A2ED78FA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572000" y="1251845"/>
            <a:ext cx="0" cy="21209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157D417-A6C7-9B4B-9D90-FA9E6F69C5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7" r="4" b="678"/>
          <a:stretch/>
        </p:blipFill>
        <p:spPr>
          <a:xfrm>
            <a:off x="4777740" y="320109"/>
            <a:ext cx="3909060" cy="385756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"/>
          <p:cNvSpPr txBox="1">
            <a:spLocks noGrp="1"/>
          </p:cNvSpPr>
          <p:nvPr>
            <p:ph type="title"/>
          </p:nvPr>
        </p:nvSpPr>
        <p:spPr>
          <a:xfrm>
            <a:off x="1083733" y="-321733"/>
            <a:ext cx="865293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Welcome to the NHS!</a:t>
            </a:r>
            <a:endParaRPr dirty="0"/>
          </a:p>
        </p:txBody>
      </p:sp>
      <p:sp>
        <p:nvSpPr>
          <p:cNvPr id="147" name="Google Shape;147;p2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You should be proud of how far you have come 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Privilege to welcome you to the NHS, you’re a valued part of the team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Challenging times, but a fantastic opportunity for personal and professional development</a:t>
            </a:r>
            <a:endParaRPr dirty="0"/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157">
            <a:extLst>
              <a:ext uri="{FF2B5EF4-FFF2-40B4-BE49-F238E27FC236}">
                <a16:creationId xmlns:a16="http://schemas.microsoft.com/office/drawing/2014/main" xmlns="" id="{E35A04CF-97D4-4FF7-B359-C546B1F62E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xmlns="" id="{1DE7243B-5109-444B-8FAF-7437C66BC0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3315999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xmlns="" id="{4C5D6221-DA7B-4611-AA26-7D8E349FDE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174171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Google Shape;153;p6"/>
          <p:cNvSpPr txBox="1">
            <a:spLocks noGrp="1"/>
          </p:cNvSpPr>
          <p:nvPr>
            <p:ph type="body" idx="1"/>
          </p:nvPr>
        </p:nvSpPr>
        <p:spPr>
          <a:xfrm>
            <a:off x="3331239" y="1412489"/>
            <a:ext cx="5423294" cy="4363844"/>
          </a:xfrm>
        </p:spPr>
        <p:txBody>
          <a:bodyPr spcFirstLastPara="1" lIns="91425" tIns="45700" rIns="91425" bIns="45700" anchorCtr="0">
            <a:noAutofit/>
          </a:bodyPr>
          <a:lstStyle/>
          <a:p>
            <a:pPr marL="3429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500" dirty="0">
                <a:latin typeface="Gill Sans MT" panose="020B0502020104020203" pitchFamily="34" charset="77"/>
              </a:rPr>
              <a:t>Direct you towards the people and resources to help you maximize your induction week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sz="2500" dirty="0">
              <a:latin typeface="Gill Sans MT" panose="020B0502020104020203" pitchFamily="34" charset="77"/>
            </a:endParaRPr>
          </a:p>
          <a:p>
            <a:pPr marL="342900" lvl="0" indent="-342900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500" dirty="0">
                <a:latin typeface="Gill Sans MT" panose="020B0502020104020203" pitchFamily="34" charset="77"/>
              </a:rPr>
              <a:t>Highlight important information to help you settle into your hospital and home</a:t>
            </a:r>
          </a:p>
          <a:p>
            <a:pPr marL="0" lvl="0" indent="0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sz="2500" dirty="0">
              <a:latin typeface="Gill Sans MT" panose="020B0502020104020203" pitchFamily="34" charset="77"/>
            </a:endParaRPr>
          </a:p>
          <a:p>
            <a:pPr marL="342900" lvl="0" indent="-342900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500" dirty="0">
                <a:latin typeface="Gill Sans MT" panose="020B0502020104020203" pitchFamily="34" charset="77"/>
              </a:rPr>
              <a:t>Signpost you to support networks to help you with your training, career planning and well-being</a:t>
            </a:r>
          </a:p>
          <a:p>
            <a:pPr marL="0" lvl="0" indent="0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500" dirty="0">
                <a:latin typeface="Gill Sans MT" panose="020B0502020104020203" pitchFamily="34" charset="77"/>
              </a:rPr>
              <a:t> </a:t>
            </a:r>
          </a:p>
          <a:p>
            <a:pPr marL="342900" lvl="0" indent="-139700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sz="2500" dirty="0">
              <a:latin typeface="Gill Sans MT" panose="020B0502020104020203" pitchFamily="34" charset="77"/>
            </a:endParaRPr>
          </a:p>
          <a:p>
            <a:pPr marL="342900" lvl="0" indent="-139700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sz="2500" dirty="0">
              <a:latin typeface="Gill Sans MT" panose="020B0502020104020203" pitchFamily="34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4B19D4F-3D50-3247-8E63-0335CE3D9818}"/>
              </a:ext>
            </a:extLst>
          </p:cNvPr>
          <p:cNvSpPr/>
          <p:nvPr/>
        </p:nvSpPr>
        <p:spPr>
          <a:xfrm>
            <a:off x="-15240" y="-30480"/>
            <a:ext cx="740069" cy="6903720"/>
          </a:xfrm>
          <a:prstGeom prst="rect">
            <a:avLst/>
          </a:prstGeom>
          <a:solidFill>
            <a:srgbClr val="E567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4E2529A-B23C-9F40-B36A-88CF004122B5}"/>
              </a:ext>
            </a:extLst>
          </p:cNvPr>
          <p:cNvSpPr/>
          <p:nvPr/>
        </p:nvSpPr>
        <p:spPr>
          <a:xfrm rot="5400000">
            <a:off x="4416834" y="-3722483"/>
            <a:ext cx="1041097" cy="8425108"/>
          </a:xfrm>
          <a:prstGeom prst="rect">
            <a:avLst/>
          </a:prstGeom>
          <a:solidFill>
            <a:srgbClr val="DB65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picture containing food, drawing, clock, light&#10;&#10;Description automatically generated">
            <a:extLst>
              <a:ext uri="{FF2B5EF4-FFF2-40B4-BE49-F238E27FC236}">
                <a16:creationId xmlns:a16="http://schemas.microsoft.com/office/drawing/2014/main" xmlns="" id="{04A10F44-B3D3-B74E-A81E-2C2B3ADD6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684" y="5773412"/>
            <a:ext cx="4191255" cy="1041097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60B5040-DE6B-DE45-A7EC-56F9D728D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1" y="-30478"/>
            <a:ext cx="2487957" cy="1041098"/>
          </a:xfrm>
          <a:prstGeom prst="rect">
            <a:avLst/>
          </a:prstGeom>
        </p:spPr>
      </p:pic>
      <p:sp>
        <p:nvSpPr>
          <p:cNvPr id="14" name="Google Shape;152;p6">
            <a:extLst>
              <a:ext uri="{FF2B5EF4-FFF2-40B4-BE49-F238E27FC236}">
                <a16:creationId xmlns:a16="http://schemas.microsoft.com/office/drawing/2014/main" xmlns="" id="{B770424B-C781-AA47-94A6-A1AEB6BEBEDF}"/>
              </a:ext>
            </a:extLst>
          </p:cNvPr>
          <p:cNvSpPr txBox="1">
            <a:spLocks/>
          </p:cNvSpPr>
          <p:nvPr/>
        </p:nvSpPr>
        <p:spPr>
          <a:xfrm>
            <a:off x="721894" y="1235394"/>
            <a:ext cx="2452277" cy="2156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sz="3600" dirty="0">
                <a:solidFill>
                  <a:srgbClr val="FFFFFF"/>
                </a:solidFill>
                <a:latin typeface="Gill Sans MT" panose="020B0502020104020203" pitchFamily="34" charset="77"/>
              </a:rPr>
              <a:t>Objectives</a:t>
            </a:r>
            <a:endParaRPr lang="en-GB" sz="3600" dirty="0">
              <a:solidFill>
                <a:srgbClr val="FFFFFF"/>
              </a:solidFill>
              <a:latin typeface="Gill Sans MT" panose="020B0502020104020203" pitchFamily="34" charset="77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 txBox="1">
            <a:spLocks noGrp="1"/>
          </p:cNvSpPr>
          <p:nvPr>
            <p:ph type="title"/>
          </p:nvPr>
        </p:nvSpPr>
        <p:spPr>
          <a:xfrm>
            <a:off x="-203200" y="-1317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Induction</a:t>
            </a:r>
            <a:endParaRPr dirty="0"/>
          </a:p>
        </p:txBody>
      </p:sp>
      <p:sp>
        <p:nvSpPr>
          <p:cNvPr id="159" name="Google Shape;159;p8"/>
          <p:cNvSpPr txBox="1">
            <a:spLocks noGrp="1"/>
          </p:cNvSpPr>
          <p:nvPr>
            <p:ph type="body" idx="1"/>
          </p:nvPr>
        </p:nvSpPr>
        <p:spPr>
          <a:xfrm>
            <a:off x="1032933" y="1397000"/>
            <a:ext cx="7636934" cy="4715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 b="1" dirty="0"/>
              <a:t>Aim: </a:t>
            </a:r>
            <a:r>
              <a:rPr lang="en-US" sz="2960" dirty="0"/>
              <a:t>Introduce you to the people and places relevant to your new job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 dirty="0"/>
              <a:t>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 dirty="0"/>
              <a:t>Great opportunity to network, explore the hospital and your surroundings</a:t>
            </a:r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 dirty="0"/>
              <a:t>Steep learning curve, do not worry!</a:t>
            </a:r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 dirty="0"/>
              <a:t>Everyone in the same boat (regardless of IMG or not)</a:t>
            </a:r>
            <a:endParaRPr sz="296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 txBox="1">
            <a:spLocks noGrp="1"/>
          </p:cNvSpPr>
          <p:nvPr>
            <p:ph type="subTitle" idx="1"/>
          </p:nvPr>
        </p:nvSpPr>
        <p:spPr>
          <a:xfrm>
            <a:off x="1228737" y="2872999"/>
            <a:ext cx="7008014" cy="3420961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/>
              <a:t>Foundation </a:t>
            </a:r>
            <a:r>
              <a:rPr lang="en-US" sz="2400" dirty="0" err="1"/>
              <a:t>Programme</a:t>
            </a:r>
            <a:r>
              <a:rPr lang="en-US" sz="2400" dirty="0"/>
              <a:t> Director</a:t>
            </a:r>
          </a:p>
          <a:p>
            <a:pPr marL="342900" lvl="0" indent="-342900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/>
              <a:t>Postgraduate Medical Education Team</a:t>
            </a:r>
          </a:p>
          <a:p>
            <a:pPr marL="342900" lvl="0" indent="-342900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/>
              <a:t>Volunteers (junior doctors who help with delivering and organizing sessions-ask them lots of questions!)</a:t>
            </a:r>
          </a:p>
          <a:p>
            <a:pPr marL="342900" lvl="0" indent="-342900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/>
              <a:t>Clinical Skills Tutors</a:t>
            </a:r>
          </a:p>
          <a:p>
            <a:pPr marL="342900" lvl="0" indent="-342900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/>
              <a:t>Representatives from governing bodies </a:t>
            </a:r>
            <a:r>
              <a:rPr lang="en-US" sz="2400" dirty="0" err="1"/>
              <a:t>e.g</a:t>
            </a:r>
            <a:r>
              <a:rPr lang="en-US" sz="2400" dirty="0"/>
              <a:t> MDU, BMA</a:t>
            </a:r>
          </a:p>
          <a:p>
            <a:pPr marL="342900" lvl="0" indent="-139700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sz="15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C8F76CB-E141-DA49-99FE-7435C1AE803F}"/>
              </a:ext>
            </a:extLst>
          </p:cNvPr>
          <p:cNvSpPr/>
          <p:nvPr/>
        </p:nvSpPr>
        <p:spPr>
          <a:xfrm>
            <a:off x="-15240" y="-30480"/>
            <a:ext cx="740069" cy="6903720"/>
          </a:xfrm>
          <a:prstGeom prst="rect">
            <a:avLst/>
          </a:prstGeom>
          <a:solidFill>
            <a:srgbClr val="E567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EC50F10-CE6C-F548-A3A3-AE522A168686}"/>
              </a:ext>
            </a:extLst>
          </p:cNvPr>
          <p:cNvSpPr/>
          <p:nvPr/>
        </p:nvSpPr>
        <p:spPr>
          <a:xfrm rot="5400000">
            <a:off x="4416834" y="-3722483"/>
            <a:ext cx="1041097" cy="8425108"/>
          </a:xfrm>
          <a:prstGeom prst="rect">
            <a:avLst/>
          </a:prstGeom>
          <a:solidFill>
            <a:srgbClr val="DB65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icture containing food, drawing, clock, light&#10;&#10;Description automatically generated">
            <a:extLst>
              <a:ext uri="{FF2B5EF4-FFF2-40B4-BE49-F238E27FC236}">
                <a16:creationId xmlns:a16="http://schemas.microsoft.com/office/drawing/2014/main" xmlns="" id="{EEB1E65A-28A4-114B-AEB5-768E8C71F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684" y="5773412"/>
            <a:ext cx="4191255" cy="1041097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E2DD8470-6C9C-3F47-A025-73064698B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1" y="-30478"/>
            <a:ext cx="2487957" cy="1041098"/>
          </a:xfrm>
          <a:prstGeom prst="rect">
            <a:avLst/>
          </a:prstGeom>
        </p:spPr>
      </p:pic>
      <p:sp>
        <p:nvSpPr>
          <p:cNvPr id="12" name="Google Shape;164;p9">
            <a:extLst>
              <a:ext uri="{FF2B5EF4-FFF2-40B4-BE49-F238E27FC236}">
                <a16:creationId xmlns:a16="http://schemas.microsoft.com/office/drawing/2014/main" xmlns="" id="{A0A2BE70-5C79-454C-9870-313E12552192}"/>
              </a:ext>
            </a:extLst>
          </p:cNvPr>
          <p:cNvSpPr txBox="1">
            <a:spLocks/>
          </p:cNvSpPr>
          <p:nvPr/>
        </p:nvSpPr>
        <p:spPr>
          <a:xfrm>
            <a:off x="846544" y="120679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Gill Sans MT" panose="020B0502020104020203" pitchFamily="34" charset="77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/>
              <a:t>Who’s Who: Induction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"/>
          <p:cNvSpPr txBox="1">
            <a:spLocks noGrp="1"/>
          </p:cNvSpPr>
          <p:nvPr>
            <p:ph type="title"/>
          </p:nvPr>
        </p:nvSpPr>
        <p:spPr>
          <a:xfrm>
            <a:off x="-135467" y="-14869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Timetable</a:t>
            </a:r>
            <a:endParaRPr dirty="0"/>
          </a:p>
        </p:txBody>
      </p:sp>
      <p:sp>
        <p:nvSpPr>
          <p:cNvPr id="171" name="Google Shape;171;p10"/>
          <p:cNvSpPr txBox="1">
            <a:spLocks noGrp="1"/>
          </p:cNvSpPr>
          <p:nvPr>
            <p:ph type="body" idx="1"/>
          </p:nvPr>
        </p:nvSpPr>
        <p:spPr>
          <a:xfrm>
            <a:off x="914400" y="136313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>
              <a:lnSpc>
                <a:spcPct val="80000"/>
              </a:lnSpc>
              <a:spcBef>
                <a:spcPts val="0"/>
              </a:spcBef>
              <a:buSzPts val="2480"/>
            </a:pPr>
            <a:r>
              <a:rPr lang="en-US" sz="2480" dirty="0"/>
              <a:t>Introductory seminars from MDT of healthcare professionals</a:t>
            </a:r>
            <a:endParaRPr dirty="0"/>
          </a:p>
          <a:p>
            <a:pPr marL="342900">
              <a:lnSpc>
                <a:spcPct val="80000"/>
              </a:lnSpc>
              <a:spcBef>
                <a:spcPts val="496"/>
              </a:spcBef>
              <a:buSzPts val="2480"/>
            </a:pPr>
            <a:r>
              <a:rPr lang="en-US" sz="2480" dirty="0"/>
              <a:t>Tours</a:t>
            </a:r>
            <a:endParaRPr dirty="0"/>
          </a:p>
          <a:p>
            <a:pPr marL="342900">
              <a:lnSpc>
                <a:spcPct val="80000"/>
              </a:lnSpc>
              <a:spcBef>
                <a:spcPts val="496"/>
              </a:spcBef>
              <a:buSzPts val="2480"/>
            </a:pPr>
            <a:r>
              <a:rPr lang="en-US" sz="2480" dirty="0"/>
              <a:t>Clinical Skills refreshers</a:t>
            </a:r>
            <a:endParaRPr dirty="0"/>
          </a:p>
          <a:p>
            <a:pPr marL="342900">
              <a:lnSpc>
                <a:spcPct val="80000"/>
              </a:lnSpc>
              <a:spcBef>
                <a:spcPts val="496"/>
              </a:spcBef>
              <a:buSzPts val="2480"/>
            </a:pPr>
            <a:r>
              <a:rPr lang="en-US" sz="2480" dirty="0"/>
              <a:t>IT skills training, paperwork for ID badges, logins etc.</a:t>
            </a:r>
            <a:endParaRPr dirty="0"/>
          </a:p>
          <a:p>
            <a:pPr marL="342900">
              <a:lnSpc>
                <a:spcPct val="80000"/>
              </a:lnSpc>
              <a:spcBef>
                <a:spcPts val="496"/>
              </a:spcBef>
              <a:buSzPts val="2480"/>
            </a:pPr>
            <a:r>
              <a:rPr lang="en-US" sz="2480" dirty="0"/>
              <a:t>Shadowing</a:t>
            </a:r>
            <a:endParaRPr sz="2480" dirty="0"/>
          </a:p>
          <a:p>
            <a:pPr marL="342900">
              <a:lnSpc>
                <a:spcPct val="80000"/>
              </a:lnSpc>
              <a:spcBef>
                <a:spcPts val="496"/>
              </a:spcBef>
              <a:buSzPts val="2480"/>
            </a:pPr>
            <a:r>
              <a:rPr lang="en-US" sz="2480" dirty="0"/>
              <a:t>Social Events</a:t>
            </a:r>
            <a:endParaRPr dirty="0"/>
          </a:p>
          <a:p>
            <a:pPr marL="342900">
              <a:lnSpc>
                <a:spcPct val="80000"/>
              </a:lnSpc>
              <a:spcBef>
                <a:spcPts val="496"/>
              </a:spcBef>
              <a:buSzPts val="2480"/>
            </a:pPr>
            <a:r>
              <a:rPr lang="en-US" sz="2480" dirty="0"/>
              <a:t>Departmental Induction (typically with other grades)</a:t>
            </a:r>
            <a:endParaRPr sz="2480" dirty="0"/>
          </a:p>
          <a:p>
            <a:pPr marL="34290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Noto Sans Symbols"/>
              <a:buNone/>
            </a:pPr>
            <a:endParaRPr sz="2480" dirty="0"/>
          </a:p>
          <a:p>
            <a:pPr marL="34290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Noto Sans Symbols"/>
              <a:buNone/>
            </a:pPr>
            <a:endParaRPr sz="2480" dirty="0"/>
          </a:p>
          <a:p>
            <a:pPr marL="0" lvl="0" indent="0" algn="ctr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r>
              <a:rPr lang="en-US" sz="2480" b="1" dirty="0"/>
              <a:t>Vital that you attend all sessions and inform the postgraduate department if you can’t!</a:t>
            </a:r>
            <a:endParaRPr dirty="0"/>
          </a:p>
          <a:p>
            <a:pPr marL="34290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endParaRPr sz="248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6" name="Rectangle 185">
            <a:extLst>
              <a:ext uri="{FF2B5EF4-FFF2-40B4-BE49-F238E27FC236}">
                <a16:creationId xmlns:a16="http://schemas.microsoft.com/office/drawing/2014/main" xmlns="" id="{74751229-0244-4FBB-BED1-407467F4C9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Google Shape;177;p11"/>
          <p:cNvSpPr txBox="1">
            <a:spLocks noGrp="1"/>
          </p:cNvSpPr>
          <p:nvPr>
            <p:ph type="body" idx="1"/>
          </p:nvPr>
        </p:nvSpPr>
        <p:spPr>
          <a:xfrm>
            <a:off x="2189691" y="4713739"/>
            <a:ext cx="3733800" cy="2058657"/>
          </a:xfrm>
        </p:spPr>
        <p:txBody>
          <a:bodyPr spcFirstLastPara="1" vert="horz" lIns="91440" tIns="45720" rIns="91440" bIns="45720" rtlCol="0" anchorCtr="0">
            <a:noAutofit/>
          </a:bodyPr>
          <a:lstStyle/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400" b="1" kern="120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rPr>
              <a:t>Intranet</a:t>
            </a:r>
            <a:r>
              <a:rPr lang="en-US" sz="2400" kern="120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rPr>
              <a:t> (any computer) 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rPr>
              <a:t>Tel extension/bleep (will vary by trust)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400" b="1" kern="120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rPr>
              <a:t>Switchboard, </a:t>
            </a:r>
            <a:r>
              <a:rPr lang="en-US" sz="2400" kern="120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rPr>
              <a:t>dial 0 and speak to operator)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rPr>
              <a:t>NHS Email (search via contacts)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rPr>
              <a:t>Face-to-face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endParaRPr lang="en-US" sz="2400" kern="1200" dirty="0">
              <a:solidFill>
                <a:schemeClr val="tx1"/>
              </a:solidFill>
              <a:latin typeface="Gill Sans MT" panose="020B0502020104020203" pitchFamily="34" charset="77"/>
              <a:ea typeface="+mn-ea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kern="1200" dirty="0">
              <a:solidFill>
                <a:schemeClr val="tx1"/>
              </a:solidFill>
              <a:latin typeface="Gill Sans MT" panose="020B0502020104020203" pitchFamily="34" charset="77"/>
              <a:ea typeface="+mn-ea"/>
              <a:cs typeface="+mn-cs"/>
            </a:endParaRPr>
          </a:p>
        </p:txBody>
      </p:sp>
      <p:pic>
        <p:nvPicPr>
          <p:cNvPr id="181" name="Graphic 180" descr="Cloud Computing">
            <a:extLst>
              <a:ext uri="{FF2B5EF4-FFF2-40B4-BE49-F238E27FC236}">
                <a16:creationId xmlns:a16="http://schemas.microsoft.com/office/drawing/2014/main" xmlns="" id="{C01E9080-E8C0-433E-9239-90EBF2BAB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27627" y="2945605"/>
            <a:ext cx="966789" cy="966789"/>
          </a:xfrm>
          <a:prstGeom prst="rect">
            <a:avLst/>
          </a:prstGeom>
        </p:spPr>
      </p:pic>
      <p:pic>
        <p:nvPicPr>
          <p:cNvPr id="183" name="Graphic 182">
            <a:extLst>
              <a:ext uri="{FF2B5EF4-FFF2-40B4-BE49-F238E27FC236}">
                <a16:creationId xmlns:a16="http://schemas.microsoft.com/office/drawing/2014/main" xmlns="" id="{ABCA5090-DBCF-4143-8876-5A48A224B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955861" y="1392825"/>
            <a:ext cx="4058507" cy="405850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0115038-7358-2744-B798-895894C15126}"/>
              </a:ext>
            </a:extLst>
          </p:cNvPr>
          <p:cNvSpPr/>
          <p:nvPr/>
        </p:nvSpPr>
        <p:spPr>
          <a:xfrm>
            <a:off x="927627" y="1269826"/>
            <a:ext cx="827341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800" dirty="0">
                <a:latin typeface="Gill Sans MT" panose="020B0502020104020203" pitchFamily="34" charset="77"/>
              </a:rPr>
              <a:t>How to contact department/personnel</a:t>
            </a:r>
            <a:endParaRPr lang="en-GB" sz="3800" dirty="0">
              <a:latin typeface="Gill Sans MT" panose="020B0502020104020203" pitchFamily="34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26DE7EB-BB5C-7C4E-AB9A-ECCA09F1192D}"/>
              </a:ext>
            </a:extLst>
          </p:cNvPr>
          <p:cNvSpPr/>
          <p:nvPr/>
        </p:nvSpPr>
        <p:spPr>
          <a:xfrm>
            <a:off x="-15240" y="-30480"/>
            <a:ext cx="740069" cy="6903720"/>
          </a:xfrm>
          <a:prstGeom prst="rect">
            <a:avLst/>
          </a:prstGeom>
          <a:solidFill>
            <a:srgbClr val="E567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567681B-64F9-604B-9E86-C8684599030A}"/>
              </a:ext>
            </a:extLst>
          </p:cNvPr>
          <p:cNvSpPr/>
          <p:nvPr/>
        </p:nvSpPr>
        <p:spPr>
          <a:xfrm rot="5400000">
            <a:off x="4416834" y="-3722483"/>
            <a:ext cx="1041097" cy="8425108"/>
          </a:xfrm>
          <a:prstGeom prst="rect">
            <a:avLst/>
          </a:prstGeom>
          <a:solidFill>
            <a:srgbClr val="DB65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16" descr="A picture containing food, drawing, clock, light&#10;&#10;Description automatically generated">
            <a:extLst>
              <a:ext uri="{FF2B5EF4-FFF2-40B4-BE49-F238E27FC236}">
                <a16:creationId xmlns:a16="http://schemas.microsoft.com/office/drawing/2014/main" xmlns="" id="{B2C9CE98-44CD-B840-932E-DF98BA0CC0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4684" y="5773412"/>
            <a:ext cx="4191255" cy="1041097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FFBD688-F939-A84A-9779-1255BA40EE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241" y="-30478"/>
            <a:ext cx="2487957" cy="104109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187">
            <a:extLst>
              <a:ext uri="{FF2B5EF4-FFF2-40B4-BE49-F238E27FC236}">
                <a16:creationId xmlns:a16="http://schemas.microsoft.com/office/drawing/2014/main" xmlns="" id="{E35A04CF-97D4-4FF7-B359-C546B1F62E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Freeform: Shape 189">
            <a:extLst>
              <a:ext uri="{FF2B5EF4-FFF2-40B4-BE49-F238E27FC236}">
                <a16:creationId xmlns:a16="http://schemas.microsoft.com/office/drawing/2014/main" xmlns="" id="{1DE7243B-5109-444B-8FAF-7437C66BC0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3315999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: Shape 191">
            <a:extLst>
              <a:ext uri="{FF2B5EF4-FFF2-40B4-BE49-F238E27FC236}">
                <a16:creationId xmlns:a16="http://schemas.microsoft.com/office/drawing/2014/main" xmlns="" id="{4C5D6221-DA7B-4611-AA26-7D8E349FDE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174171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Google Shape;182;p12"/>
          <p:cNvSpPr txBox="1">
            <a:spLocks noGrp="1"/>
          </p:cNvSpPr>
          <p:nvPr>
            <p:ph type="title"/>
          </p:nvPr>
        </p:nvSpPr>
        <p:spPr>
          <a:xfrm>
            <a:off x="774385" y="1313267"/>
            <a:ext cx="2153321" cy="2156621"/>
          </a:xfrm>
        </p:spPr>
        <p:txBody>
          <a:bodyPr spcFirstLastPara="1" lIns="91425" tIns="45700" rIns="91425" bIns="45700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100" dirty="0">
                <a:solidFill>
                  <a:srgbClr val="FFFFFF"/>
                </a:solidFill>
              </a:rPr>
              <a:t>Ensure you have access to..</a:t>
            </a:r>
            <a:endParaRPr lang="en-GB" sz="3100" dirty="0">
              <a:solidFill>
                <a:srgbClr val="FFFFFF"/>
              </a:solidFill>
            </a:endParaRPr>
          </a:p>
        </p:txBody>
      </p:sp>
      <p:sp>
        <p:nvSpPr>
          <p:cNvPr id="183" name="Google Shape;183;p12"/>
          <p:cNvSpPr txBox="1">
            <a:spLocks noGrp="1"/>
          </p:cNvSpPr>
          <p:nvPr>
            <p:ph type="body" idx="1"/>
          </p:nvPr>
        </p:nvSpPr>
        <p:spPr>
          <a:xfrm>
            <a:off x="3405920" y="1313267"/>
            <a:ext cx="5660019" cy="4660978"/>
          </a:xfrm>
        </p:spPr>
        <p:txBody>
          <a:bodyPr spcFirstLastPara="1" lIns="91425" tIns="45700" rIns="91425" bIns="45700" anchorCtr="0">
            <a:normAutofit/>
          </a:bodyPr>
          <a:lstStyle/>
          <a:p>
            <a:pPr marL="3429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/>
              <a:t>All required buildings/departments relating to your role (codes and via badge)</a:t>
            </a:r>
          </a:p>
          <a:p>
            <a:pPr marL="342900" lvl="0" indent="-342900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/>
              <a:t>Library (including Athens account, e-</a:t>
            </a:r>
            <a:r>
              <a:rPr lang="en-US" sz="2400" dirty="0" err="1"/>
              <a:t>LfH</a:t>
            </a:r>
            <a:r>
              <a:rPr lang="en-US" sz="2400" dirty="0"/>
              <a:t>)</a:t>
            </a:r>
          </a:p>
          <a:p>
            <a:pPr marL="342900" lvl="0" indent="-342900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/>
              <a:t>E-portfolio (HORUS/TURAS)</a:t>
            </a:r>
          </a:p>
          <a:p>
            <a:pPr marL="342900" lvl="0" indent="-342900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/>
              <a:t>IT systems (informatics, prescribing, imaging)</a:t>
            </a:r>
          </a:p>
          <a:p>
            <a:pPr marL="342900" lvl="0" indent="-342900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/>
              <a:t>NHS mail</a:t>
            </a:r>
          </a:p>
          <a:p>
            <a:pPr marL="342900" lvl="0" indent="-342900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/>
              <a:t>Blood Gas Machines, </a:t>
            </a:r>
          </a:p>
          <a:p>
            <a:pPr marL="342900" lvl="0" indent="-342900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/>
              <a:t>Mess (food, TV and comfy couches)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2C6D5FB-5E88-DF48-9BBC-A6665C29F132}"/>
              </a:ext>
            </a:extLst>
          </p:cNvPr>
          <p:cNvSpPr/>
          <p:nvPr/>
        </p:nvSpPr>
        <p:spPr>
          <a:xfrm>
            <a:off x="-15240" y="-30480"/>
            <a:ext cx="740069" cy="6903720"/>
          </a:xfrm>
          <a:prstGeom prst="rect">
            <a:avLst/>
          </a:prstGeom>
          <a:solidFill>
            <a:srgbClr val="E567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878B127-00B5-8D4A-8559-699B91656CC3}"/>
              </a:ext>
            </a:extLst>
          </p:cNvPr>
          <p:cNvSpPr/>
          <p:nvPr/>
        </p:nvSpPr>
        <p:spPr>
          <a:xfrm rot="5400000">
            <a:off x="4416834" y="-3722483"/>
            <a:ext cx="1041097" cy="8425108"/>
          </a:xfrm>
          <a:prstGeom prst="rect">
            <a:avLst/>
          </a:prstGeom>
          <a:solidFill>
            <a:srgbClr val="DB65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picture containing food, drawing, clock, light&#10;&#10;Description automatically generated">
            <a:extLst>
              <a:ext uri="{FF2B5EF4-FFF2-40B4-BE49-F238E27FC236}">
                <a16:creationId xmlns:a16="http://schemas.microsoft.com/office/drawing/2014/main" xmlns="" id="{09C58186-765C-3E4F-9BE1-10677825C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684" y="5773412"/>
            <a:ext cx="4191255" cy="1041097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EB02B78-EA5E-714C-A254-2BFE4D182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1" y="-30478"/>
            <a:ext cx="2487957" cy="104109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"/>
          <p:cNvSpPr txBox="1">
            <a:spLocks noGrp="1"/>
          </p:cNvSpPr>
          <p:nvPr>
            <p:ph type="title"/>
          </p:nvPr>
        </p:nvSpPr>
        <p:spPr>
          <a:xfrm>
            <a:off x="2432580" y="1325034"/>
            <a:ext cx="7772400" cy="136207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latin typeface="Gill Sans MT" panose="020B0502020104020203" pitchFamily="34" charset="77"/>
              </a:rPr>
              <a:t>Meetings to Organize</a:t>
            </a:r>
            <a:endParaRPr lang="en-GB" dirty="0">
              <a:latin typeface="Gill Sans MT" panose="020B0502020104020203" pitchFamily="34" charset="77"/>
            </a:endParaRPr>
          </a:p>
        </p:txBody>
      </p:sp>
      <p:sp>
        <p:nvSpPr>
          <p:cNvPr id="190" name="Google Shape;190;p13"/>
          <p:cNvSpPr txBox="1">
            <a:spLocks noGrp="1"/>
          </p:cNvSpPr>
          <p:nvPr>
            <p:ph type="body" idx="1"/>
          </p:nvPr>
        </p:nvSpPr>
        <p:spPr>
          <a:xfrm>
            <a:off x="1095640" y="3088746"/>
            <a:ext cx="7558087" cy="2444220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3429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b="1" dirty="0">
                <a:latin typeface="Gill Sans MT" panose="020B0502020104020203" pitchFamily="34" charset="77"/>
              </a:rPr>
              <a:t>Educational Supervisor </a:t>
            </a:r>
            <a:r>
              <a:rPr lang="en-US" dirty="0">
                <a:latin typeface="Gill Sans MT" panose="020B0502020104020203" pitchFamily="34" charset="77"/>
              </a:rPr>
              <a:t>(responsible for your educational development throughout the year)</a:t>
            </a:r>
          </a:p>
          <a:p>
            <a:pPr marL="342900" lvl="0" indent="-342900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b="1" dirty="0">
                <a:latin typeface="Gill Sans MT" panose="020B0502020104020203" pitchFamily="34" charset="77"/>
              </a:rPr>
              <a:t>Clinical Supervisor </a:t>
            </a:r>
            <a:r>
              <a:rPr lang="en-US" dirty="0">
                <a:latin typeface="Gill Sans MT" panose="020B0502020104020203" pitchFamily="34" charset="77"/>
              </a:rPr>
              <a:t>(responsible for your clinical development, will change with each rotation)</a:t>
            </a:r>
          </a:p>
          <a:p>
            <a:pPr marL="342900" lvl="0" indent="-342900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b="1" dirty="0">
                <a:latin typeface="Gill Sans MT" panose="020B0502020104020203" pitchFamily="34" charset="77"/>
              </a:rPr>
              <a:t>Your responsibility, please do it ASAP</a:t>
            </a:r>
            <a:endParaRPr lang="en-US" dirty="0">
              <a:latin typeface="Gill Sans MT" panose="020B0502020104020203" pitchFamily="34" charset="77"/>
            </a:endParaRPr>
          </a:p>
          <a:p>
            <a:pPr marL="342900" lvl="0" indent="-342900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dirty="0">
                <a:latin typeface="Gill Sans MT" panose="020B0502020104020203" pitchFamily="34" charset="77"/>
              </a:rPr>
              <a:t>Escalate any delays/concerns to Postgraduate Department</a:t>
            </a:r>
          </a:p>
          <a:p>
            <a:pPr marL="342900" lvl="0" indent="-342900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b="1" dirty="0">
                <a:latin typeface="Gill Sans MT" panose="020B0502020104020203" pitchFamily="34" charset="77"/>
              </a:rPr>
              <a:t>Clinical skills tutors </a:t>
            </a:r>
            <a:r>
              <a:rPr lang="en-US" dirty="0">
                <a:latin typeface="Gill Sans MT" panose="020B0502020104020203" pitchFamily="34" charset="77"/>
              </a:rPr>
              <a:t>(extra practice </a:t>
            </a:r>
            <a:r>
              <a:rPr lang="en-US" dirty="0" err="1">
                <a:latin typeface="Gill Sans MT" panose="020B0502020104020203" pitchFamily="34" charset="77"/>
              </a:rPr>
              <a:t>e.g</a:t>
            </a:r>
            <a:r>
              <a:rPr lang="en-US" dirty="0">
                <a:latin typeface="Gill Sans MT" panose="020B0502020104020203" pitchFamily="34" charset="77"/>
              </a:rPr>
              <a:t> Blood Gas, catheters)</a:t>
            </a:r>
          </a:p>
          <a:p>
            <a:pPr marL="342900" lvl="0" indent="-154940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lang="en-US" dirty="0">
              <a:latin typeface="Gill Sans MT" panose="020B0502020104020203" pitchFamily="34" charset="77"/>
            </a:endParaRPr>
          </a:p>
          <a:p>
            <a:pPr marL="342900" lvl="0" indent="-154940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lang="en-US" dirty="0">
              <a:latin typeface="Gill Sans MT" panose="020B0502020104020203" pitchFamily="34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A9E1D56-1DC9-B547-85E3-9E82036D8B7E}"/>
              </a:ext>
            </a:extLst>
          </p:cNvPr>
          <p:cNvSpPr/>
          <p:nvPr/>
        </p:nvSpPr>
        <p:spPr>
          <a:xfrm>
            <a:off x="-15240" y="-30480"/>
            <a:ext cx="740069" cy="6903720"/>
          </a:xfrm>
          <a:prstGeom prst="rect">
            <a:avLst/>
          </a:prstGeom>
          <a:solidFill>
            <a:srgbClr val="E567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443CF0B-6837-5546-ADED-5E9968B334F3}"/>
              </a:ext>
            </a:extLst>
          </p:cNvPr>
          <p:cNvSpPr/>
          <p:nvPr/>
        </p:nvSpPr>
        <p:spPr>
          <a:xfrm rot="5400000">
            <a:off x="4416834" y="-3722483"/>
            <a:ext cx="1041097" cy="8425108"/>
          </a:xfrm>
          <a:prstGeom prst="rect">
            <a:avLst/>
          </a:prstGeom>
          <a:solidFill>
            <a:srgbClr val="DB65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picture containing food, drawing, clock, light&#10;&#10;Description automatically generated">
            <a:extLst>
              <a:ext uri="{FF2B5EF4-FFF2-40B4-BE49-F238E27FC236}">
                <a16:creationId xmlns:a16="http://schemas.microsoft.com/office/drawing/2014/main" xmlns="" id="{5AEE5B73-5B9F-2642-B2DB-9064CBDF9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684" y="5773412"/>
            <a:ext cx="4191255" cy="1041097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0E87277-922F-584D-A5A9-4E84CB3FD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1" y="-30478"/>
            <a:ext cx="2487957" cy="104109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/>
          </p:nvPr>
        </p:nvSpPr>
        <p:spPr>
          <a:xfrm>
            <a:off x="2472268" y="-254000"/>
            <a:ext cx="6502400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500" dirty="0"/>
              <a:t>Who to contact in your first week</a:t>
            </a:r>
            <a:endParaRPr sz="3500" dirty="0"/>
          </a:p>
        </p:txBody>
      </p:sp>
      <p:sp>
        <p:nvSpPr>
          <p:cNvPr id="196" name="Google Shape;196;p14"/>
          <p:cNvSpPr txBox="1">
            <a:spLocks noGrp="1"/>
          </p:cNvSpPr>
          <p:nvPr>
            <p:ph type="body" idx="1"/>
          </p:nvPr>
        </p:nvSpPr>
        <p:spPr>
          <a:xfrm>
            <a:off x="914400" y="1397000"/>
            <a:ext cx="75692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000" b="1" dirty="0"/>
              <a:t>Departmental Rota Coordinator </a:t>
            </a:r>
            <a:r>
              <a:rPr lang="en-US" sz="2000" dirty="0"/>
              <a:t>(annual leave, swaps)</a:t>
            </a:r>
            <a:endParaRPr sz="2000" dirty="0"/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000" b="1" dirty="0"/>
              <a:t>Human Resources/Workforce </a:t>
            </a:r>
            <a:r>
              <a:rPr lang="en-US" sz="2000" dirty="0"/>
              <a:t>(contractual arrangements, locums when you are confident)</a:t>
            </a:r>
            <a:endParaRPr sz="2000" dirty="0"/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000" b="1" dirty="0"/>
              <a:t>Pay-roll </a:t>
            </a:r>
            <a:r>
              <a:rPr lang="en-US" sz="2000" dirty="0"/>
              <a:t>(salary, bank details)</a:t>
            </a:r>
            <a:endParaRPr sz="2000" dirty="0"/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000" b="1" dirty="0"/>
              <a:t>Occupational Therapy </a:t>
            </a:r>
            <a:r>
              <a:rPr lang="en-US" sz="2000" dirty="0"/>
              <a:t>(outstanding tests/results, any health concerns)</a:t>
            </a:r>
            <a:endParaRPr sz="2000" dirty="0"/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000" b="1" dirty="0"/>
              <a:t>Security (Parking </a:t>
            </a:r>
            <a:r>
              <a:rPr lang="en-US" sz="2000" b="1" dirty="0" err="1"/>
              <a:t>Permit,</a:t>
            </a:r>
            <a:r>
              <a:rPr lang="en-US" sz="2000" dirty="0" err="1"/>
              <a:t>Access</a:t>
            </a:r>
            <a:r>
              <a:rPr lang="en-US" sz="2000" dirty="0"/>
              <a:t> to buildings)</a:t>
            </a:r>
            <a:endParaRPr sz="2000" dirty="0"/>
          </a:p>
          <a:p>
            <a:pPr marL="342900" lvl="0" indent="-2540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en-US" sz="2000" b="1" dirty="0"/>
              <a:t>Indemnity Provider (e.g. MDU, MPS)</a:t>
            </a:r>
            <a:endParaRPr sz="2000" b="1" dirty="0"/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000" b="1" dirty="0"/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679de35eb_0_6"/>
          <p:cNvSpPr txBox="1">
            <a:spLocks noGrp="1"/>
          </p:cNvSpPr>
          <p:nvPr>
            <p:ph type="ctrTitle"/>
          </p:nvPr>
        </p:nvSpPr>
        <p:spPr>
          <a:xfrm>
            <a:off x="1604690" y="2080316"/>
            <a:ext cx="7461249" cy="208528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dirty="0"/>
              <a:t>Principal Course</a:t>
            </a:r>
            <a:br>
              <a:rPr lang="en-US" sz="7000" dirty="0"/>
            </a:br>
            <a:r>
              <a:rPr lang="en-US" sz="7000" dirty="0"/>
              <a:t> Organisers</a:t>
            </a:r>
            <a:endParaRPr sz="7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C523274-DFBC-E24A-AD44-7415FF6EA541}"/>
              </a:ext>
            </a:extLst>
          </p:cNvPr>
          <p:cNvSpPr/>
          <p:nvPr/>
        </p:nvSpPr>
        <p:spPr>
          <a:xfrm>
            <a:off x="-15240" y="-30480"/>
            <a:ext cx="740069" cy="6903720"/>
          </a:xfrm>
          <a:prstGeom prst="rect">
            <a:avLst/>
          </a:prstGeom>
          <a:solidFill>
            <a:srgbClr val="E567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B0B246-71AE-5242-9B75-59904DFB7FEF}"/>
              </a:ext>
            </a:extLst>
          </p:cNvPr>
          <p:cNvSpPr/>
          <p:nvPr/>
        </p:nvSpPr>
        <p:spPr>
          <a:xfrm rot="5400000">
            <a:off x="4416834" y="-3722483"/>
            <a:ext cx="1041097" cy="8425108"/>
          </a:xfrm>
          <a:prstGeom prst="rect">
            <a:avLst/>
          </a:prstGeom>
          <a:solidFill>
            <a:srgbClr val="DB65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picture containing food, drawing, clock, light&#10;&#10;Description automatically generated">
            <a:extLst>
              <a:ext uri="{FF2B5EF4-FFF2-40B4-BE49-F238E27FC236}">
                <a16:creationId xmlns:a16="http://schemas.microsoft.com/office/drawing/2014/main" xmlns="" id="{70719946-4E35-9143-B7A2-57932097F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684" y="5773412"/>
            <a:ext cx="4191255" cy="1041097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83BE00D-D356-9840-BBE6-A50BAAB6B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1" y="-30478"/>
            <a:ext cx="2487957" cy="1041098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F4B23B2-2D95-F04B-87D3-8A6BE286061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965200" y="1263221"/>
            <a:ext cx="4818041" cy="4793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"/>
          <p:cNvSpPr txBox="1">
            <a:spLocks noGrp="1"/>
          </p:cNvSpPr>
          <p:nvPr>
            <p:ph type="title"/>
          </p:nvPr>
        </p:nvSpPr>
        <p:spPr>
          <a:xfrm>
            <a:off x="2099733" y="0"/>
            <a:ext cx="6587067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dirty="0"/>
              <a:t>UK Core Skills Training Framework (CSTF) </a:t>
            </a:r>
            <a:endParaRPr sz="3959" dirty="0"/>
          </a:p>
        </p:txBody>
      </p:sp>
      <p:sp>
        <p:nvSpPr>
          <p:cNvPr id="202" name="Google Shape;202;p15"/>
          <p:cNvSpPr txBox="1">
            <a:spLocks noGrp="1"/>
          </p:cNvSpPr>
          <p:nvPr>
            <p:ph type="body" idx="1"/>
          </p:nvPr>
        </p:nvSpPr>
        <p:spPr>
          <a:xfrm>
            <a:off x="1151467" y="1634066"/>
            <a:ext cx="7349066" cy="5223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400" b="1" dirty="0"/>
              <a:t>Mandatory training: </a:t>
            </a:r>
            <a:r>
              <a:rPr lang="en-US" sz="2400" dirty="0"/>
              <a:t>‘determined essential by an organization for the safe and efficient running in order to reduce organizational risks and comply with policies, government guidelines.</a:t>
            </a:r>
            <a:endParaRPr sz="2400"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400" b="1" dirty="0"/>
              <a:t>Statutory Training: </a:t>
            </a:r>
            <a:r>
              <a:rPr lang="en-US" sz="2400" dirty="0"/>
              <a:t>statutory body (NHS) has instructed organizations to provide training on the basis of legislation.</a:t>
            </a:r>
            <a:endParaRPr sz="2400"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400" dirty="0"/>
              <a:t>Completed through online modules or through face to face training </a:t>
            </a:r>
            <a:endParaRPr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"/>
          <p:cNvSpPr txBox="1">
            <a:spLocks noGrp="1"/>
          </p:cNvSpPr>
          <p:nvPr>
            <p:ph type="title"/>
          </p:nvPr>
        </p:nvSpPr>
        <p:spPr>
          <a:xfrm>
            <a:off x="0" y="-14869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Why?</a:t>
            </a:r>
            <a:endParaRPr dirty="0"/>
          </a:p>
        </p:txBody>
      </p:sp>
      <p:sp>
        <p:nvSpPr>
          <p:cNvPr id="208" name="Google Shape;208;p17"/>
          <p:cNvSpPr txBox="1">
            <a:spLocks noGrp="1"/>
          </p:cNvSpPr>
          <p:nvPr>
            <p:ph type="body" idx="1"/>
          </p:nvPr>
        </p:nvSpPr>
        <p:spPr>
          <a:xfrm>
            <a:off x="914400" y="1413934"/>
            <a:ext cx="784013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/>
              <a:t>Helpful information and skills to enable you to do your job in a safe and competent manner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400" dirty="0"/>
          </a:p>
          <a:p>
            <a:pPr marL="342900" lvl="0" indent="-342900" algn="ctr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/>
              <a:t>Educational governance process to help you stay up to date with new protocols and legislation</a:t>
            </a:r>
          </a:p>
          <a:p>
            <a:pPr marL="0" lvl="0" indent="0" algn="ctr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400" dirty="0"/>
          </a:p>
          <a:p>
            <a:pPr marL="342900" lvl="0" indent="-342900" algn="ctr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/>
              <a:t>Limiting factor for study leave/budget and other funding opportunities. </a:t>
            </a:r>
            <a:endParaRPr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"/>
          <p:cNvSpPr txBox="1">
            <a:spLocks noGrp="1"/>
          </p:cNvSpPr>
          <p:nvPr>
            <p:ph type="title"/>
          </p:nvPr>
        </p:nvSpPr>
        <p:spPr>
          <a:xfrm>
            <a:off x="0" y="-14869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Examples</a:t>
            </a:r>
            <a:endParaRPr dirty="0"/>
          </a:p>
        </p:txBody>
      </p:sp>
      <p:sp>
        <p:nvSpPr>
          <p:cNvPr id="214" name="Google Shape;214;p16"/>
          <p:cNvSpPr txBox="1">
            <a:spLocks noGrp="1"/>
          </p:cNvSpPr>
          <p:nvPr>
            <p:ph type="body" idx="1"/>
          </p:nvPr>
        </p:nvSpPr>
        <p:spPr>
          <a:xfrm>
            <a:off x="863600" y="1388532"/>
            <a:ext cx="6858000" cy="314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 dirty="0"/>
              <a:t>Equality, Diversity and Human Rights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 dirty="0"/>
              <a:t>Health, Safety and Welfare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 dirty="0"/>
              <a:t>NHS Conflict Resolution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 dirty="0"/>
              <a:t>Fire Safety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 dirty="0"/>
              <a:t>Infection Prevention and Control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 dirty="0"/>
              <a:t>Moving and Handling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 dirty="0"/>
              <a:t>Safeguarding Adults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 dirty="0"/>
              <a:t>Preventing </a:t>
            </a:r>
            <a:r>
              <a:rPr lang="en-US" sz="2400" b="1" dirty="0" err="1"/>
              <a:t>Radicalisation</a:t>
            </a:r>
            <a:endParaRPr sz="2400" b="1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 dirty="0"/>
              <a:t>Safeguarding Children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 dirty="0"/>
              <a:t>Resuscitation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 dirty="0"/>
              <a:t>Information Governance</a:t>
            </a:r>
            <a:endParaRPr sz="24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"/>
          <p:cNvSpPr txBox="1">
            <a:spLocks noGrp="1"/>
          </p:cNvSpPr>
          <p:nvPr>
            <p:ph type="title"/>
          </p:nvPr>
        </p:nvSpPr>
        <p:spPr>
          <a:xfrm>
            <a:off x="0" y="-14869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Shadowing</a:t>
            </a:r>
            <a:endParaRPr dirty="0"/>
          </a:p>
        </p:txBody>
      </p:sp>
      <p:sp>
        <p:nvSpPr>
          <p:cNvPr id="220" name="Google Shape;220;p18"/>
          <p:cNvSpPr txBox="1">
            <a:spLocks noGrp="1"/>
          </p:cNvSpPr>
          <p:nvPr>
            <p:ph type="body" idx="1"/>
          </p:nvPr>
        </p:nvSpPr>
        <p:spPr>
          <a:xfrm>
            <a:off x="914399" y="1447800"/>
            <a:ext cx="7941733" cy="4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400" dirty="0"/>
              <a:t>Introduce yourself to as many people as possible</a:t>
            </a:r>
            <a:endParaRPr sz="2800" dirty="0"/>
          </a:p>
          <a:p>
            <a:pPr marL="342900" lvl="0" indent="-342900" algn="l" rtl="0">
              <a:lnSpc>
                <a:spcPct val="15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400" dirty="0"/>
              <a:t>Stick to the FY1 and get involved, help out with the jobs</a:t>
            </a:r>
            <a:endParaRPr sz="2800" dirty="0"/>
          </a:p>
          <a:p>
            <a:pPr marL="342900" lvl="0" indent="-342900" algn="l" rtl="0">
              <a:lnSpc>
                <a:spcPct val="15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400" dirty="0"/>
              <a:t>Important bleeps: Seniors, Nurse Specialists, On-Call Teams</a:t>
            </a:r>
            <a:endParaRPr sz="2800" dirty="0"/>
          </a:p>
          <a:p>
            <a:pPr marL="342900" lvl="0" indent="-342900" algn="l" rtl="0">
              <a:lnSpc>
                <a:spcPct val="15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400" dirty="0"/>
              <a:t>Locate Notes, computers, telephones and offices </a:t>
            </a:r>
            <a:endParaRPr sz="2800" dirty="0"/>
          </a:p>
          <a:p>
            <a:pPr marL="342900" lvl="0" indent="-342900" algn="l" rtl="0">
              <a:lnSpc>
                <a:spcPct val="15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400" dirty="0"/>
              <a:t>Water fountain, toilets and break room</a:t>
            </a:r>
            <a:endParaRPr sz="2800" dirty="0"/>
          </a:p>
          <a:p>
            <a:pPr marL="342900" lvl="0" indent="-342900" algn="l" rtl="0">
              <a:lnSpc>
                <a:spcPct val="15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400" dirty="0"/>
              <a:t>Tips about consultant likes/dislikes </a:t>
            </a:r>
            <a:r>
              <a:rPr lang="en-US" sz="2400" dirty="0" err="1"/>
              <a:t>e.g</a:t>
            </a:r>
            <a:r>
              <a:rPr lang="en-US" sz="2400" dirty="0"/>
              <a:t> documentation, organization</a:t>
            </a:r>
            <a:endParaRPr sz="2800" dirty="0"/>
          </a:p>
          <a:p>
            <a:pPr marL="342900" lvl="0" indent="-342900" algn="l" rtl="0">
              <a:lnSpc>
                <a:spcPct val="15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400" dirty="0"/>
              <a:t>Ask as many questions as possible, you’ll be taking over shortly </a:t>
            </a:r>
            <a:endParaRPr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"/>
          <p:cNvSpPr txBox="1">
            <a:spLocks noGrp="1"/>
          </p:cNvSpPr>
          <p:nvPr>
            <p:ph type="title"/>
          </p:nvPr>
        </p:nvSpPr>
        <p:spPr>
          <a:xfrm>
            <a:off x="253999" y="-1571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Organizations</a:t>
            </a:r>
            <a:endParaRPr dirty="0"/>
          </a:p>
        </p:txBody>
      </p:sp>
      <p:sp>
        <p:nvSpPr>
          <p:cNvPr id="226" name="Google Shape;226;p19"/>
          <p:cNvSpPr txBox="1">
            <a:spLocks noGrp="1"/>
          </p:cNvSpPr>
          <p:nvPr>
            <p:ph type="body" idx="1"/>
          </p:nvPr>
        </p:nvSpPr>
        <p:spPr>
          <a:xfrm>
            <a:off x="914400" y="1346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British Medical Association (BMA)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Junior Doctors Forum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Journal Clubs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Sports clubs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Mess events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Can’t find what you’re looking for? Set it up yourself!</a:t>
            </a:r>
            <a:endParaRPr dirty="0"/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0"/>
          <p:cNvSpPr txBox="1">
            <a:spLocks noGrp="1"/>
          </p:cNvSpPr>
          <p:nvPr>
            <p:ph type="body" idx="1"/>
          </p:nvPr>
        </p:nvSpPr>
        <p:spPr>
          <a:xfrm>
            <a:off x="1065107" y="1239186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Gill Sans MT" panose="020B0502020104020203" pitchFamily="34" charset="77"/>
              </a:rPr>
              <a:t>Hospital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233" name="Google Shape;233;p20"/>
          <p:cNvSpPr txBox="1">
            <a:spLocks noGrp="1"/>
          </p:cNvSpPr>
          <p:nvPr>
            <p:ph type="body" idx="2"/>
          </p:nvPr>
        </p:nvSpPr>
        <p:spPr>
          <a:xfrm>
            <a:off x="969963" y="204674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>
                <a:latin typeface="Gill Sans MT" panose="020B0502020104020203" pitchFamily="34" charset="77"/>
              </a:rPr>
              <a:t>Typically available for the first few weeks</a:t>
            </a:r>
            <a:endParaRPr dirty="0">
              <a:latin typeface="Gill Sans MT" panose="020B0502020104020203" pitchFamily="34" charset="77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>
                <a:latin typeface="Gill Sans MT" panose="020B0502020104020203" pitchFamily="34" charset="77"/>
              </a:rPr>
              <a:t>Apply in advance</a:t>
            </a:r>
            <a:endParaRPr dirty="0">
              <a:latin typeface="Gill Sans MT" panose="020B0502020104020203" pitchFamily="34" charset="77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>
                <a:latin typeface="Gill Sans MT" panose="020B0502020104020203" pitchFamily="34" charset="77"/>
              </a:rPr>
              <a:t>On-site or Close by</a:t>
            </a:r>
            <a:endParaRPr dirty="0">
              <a:latin typeface="Gill Sans MT" panose="020B0502020104020203" pitchFamily="34" charset="77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>
                <a:latin typeface="Gill Sans MT" panose="020B0502020104020203" pitchFamily="34" charset="77"/>
              </a:rPr>
              <a:t>Good way to meet people</a:t>
            </a:r>
            <a:endParaRPr dirty="0">
              <a:latin typeface="Gill Sans MT" panose="020B0502020104020203" pitchFamily="34" charset="77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>
                <a:latin typeface="Gill Sans MT" panose="020B0502020104020203" pitchFamily="34" charset="77"/>
              </a:rPr>
              <a:t>Good bus links to town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234" name="Google Shape;234;p20"/>
          <p:cNvSpPr txBox="1">
            <a:spLocks noGrp="1"/>
          </p:cNvSpPr>
          <p:nvPr>
            <p:ph type="body" idx="3"/>
          </p:nvPr>
        </p:nvSpPr>
        <p:spPr>
          <a:xfrm>
            <a:off x="5310106" y="1239186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Gill Sans MT" panose="020B0502020104020203" pitchFamily="34" charset="77"/>
              </a:rPr>
              <a:t>Private	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235" name="Google Shape;235;p20"/>
          <p:cNvSpPr txBox="1">
            <a:spLocks noGrp="1"/>
          </p:cNvSpPr>
          <p:nvPr>
            <p:ph type="body" idx="4"/>
          </p:nvPr>
        </p:nvSpPr>
        <p:spPr>
          <a:xfrm>
            <a:off x="5084891" y="204674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 err="1">
                <a:latin typeface="Gill Sans MT" panose="020B0502020104020203" pitchFamily="34" charset="77"/>
              </a:rPr>
              <a:t>RightMove</a:t>
            </a:r>
            <a:r>
              <a:rPr lang="en-US" dirty="0">
                <a:latin typeface="Gill Sans MT" panose="020B0502020104020203" pitchFamily="34" charset="77"/>
              </a:rPr>
              <a:t>, Zoopla</a:t>
            </a:r>
            <a:endParaRPr dirty="0">
              <a:latin typeface="Gill Sans MT" panose="020B0502020104020203" pitchFamily="34" charset="77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>
                <a:latin typeface="Gill Sans MT" panose="020B0502020104020203" pitchFamily="34" charset="77"/>
              </a:rPr>
              <a:t>Facebook groups</a:t>
            </a:r>
            <a:endParaRPr dirty="0">
              <a:latin typeface="Gill Sans MT" panose="020B0502020104020203" pitchFamily="34" charset="77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>
                <a:latin typeface="Gill Sans MT" panose="020B0502020104020203" pitchFamily="34" charset="77"/>
              </a:rPr>
              <a:t>Ask around during induction</a:t>
            </a:r>
            <a:endParaRPr dirty="0">
              <a:latin typeface="Gill Sans MT" panose="020B0502020104020203" pitchFamily="34" charset="77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>
                <a:latin typeface="Gill Sans MT" panose="020B0502020104020203" pitchFamily="34" charset="77"/>
              </a:rPr>
              <a:t>Ensure good transport link to work/amenities</a:t>
            </a:r>
            <a:endParaRPr dirty="0">
              <a:latin typeface="Gill Sans MT" panose="020B0502020104020203" pitchFamily="34" charset="77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>
                <a:latin typeface="Gill Sans MT" panose="020B0502020104020203" pitchFamily="34" charset="77"/>
              </a:rPr>
              <a:t>Remember extra costs (finders fees, council tax, internet, bills)</a:t>
            </a:r>
            <a:endParaRPr dirty="0">
              <a:latin typeface="Gill Sans MT" panose="020B0502020104020203" pitchFamily="34" charset="77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85E805C-D818-D34A-9D79-2D14F1DA87C8}"/>
              </a:ext>
            </a:extLst>
          </p:cNvPr>
          <p:cNvSpPr/>
          <p:nvPr/>
        </p:nvSpPr>
        <p:spPr>
          <a:xfrm>
            <a:off x="-15240" y="-30480"/>
            <a:ext cx="740069" cy="6903720"/>
          </a:xfrm>
          <a:prstGeom prst="rect">
            <a:avLst/>
          </a:prstGeom>
          <a:solidFill>
            <a:srgbClr val="E567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044514F-C3EB-F145-91D6-681C21E7F67F}"/>
              </a:ext>
            </a:extLst>
          </p:cNvPr>
          <p:cNvSpPr/>
          <p:nvPr/>
        </p:nvSpPr>
        <p:spPr>
          <a:xfrm rot="5400000">
            <a:off x="4416834" y="-3722483"/>
            <a:ext cx="1041097" cy="8425108"/>
          </a:xfrm>
          <a:prstGeom prst="rect">
            <a:avLst/>
          </a:prstGeom>
          <a:solidFill>
            <a:srgbClr val="DB65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14" descr="A picture containing food, drawing, clock, light&#10;&#10;Description automatically generated">
            <a:extLst>
              <a:ext uri="{FF2B5EF4-FFF2-40B4-BE49-F238E27FC236}">
                <a16:creationId xmlns:a16="http://schemas.microsoft.com/office/drawing/2014/main" xmlns="" id="{CA440B5E-9A0A-524C-B738-2344E6BBD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684" y="5773412"/>
            <a:ext cx="4191255" cy="1041097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71DBC32-A76D-F143-9EB1-496AFEB61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1" y="-30478"/>
            <a:ext cx="2487957" cy="1041098"/>
          </a:xfrm>
          <a:prstGeom prst="rect">
            <a:avLst/>
          </a:prstGeom>
        </p:spPr>
      </p:pic>
      <p:sp>
        <p:nvSpPr>
          <p:cNvPr id="23" name="Google Shape;231;p20">
            <a:extLst>
              <a:ext uri="{FF2B5EF4-FFF2-40B4-BE49-F238E27FC236}">
                <a16:creationId xmlns:a16="http://schemas.microsoft.com/office/drawing/2014/main" xmlns="" id="{CA9DF3F1-6B64-DB4F-843A-82E4FCC46B46}"/>
              </a:ext>
            </a:extLst>
          </p:cNvPr>
          <p:cNvSpPr txBox="1">
            <a:spLocks/>
          </p:cNvSpPr>
          <p:nvPr/>
        </p:nvSpPr>
        <p:spPr>
          <a:xfrm>
            <a:off x="530225" y="-13581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latin typeface="Gill Sans MT" panose="020B0502020104020203" pitchFamily="34" charset="77"/>
              </a:rPr>
              <a:t>Accommodation</a:t>
            </a:r>
            <a:endParaRPr lang="en-US" dirty="0">
              <a:latin typeface="Gill Sans MT" panose="020B0502020104020203" pitchFamily="34" charset="77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4" name="Rectangle 117">
            <a:extLst>
              <a:ext uri="{FF2B5EF4-FFF2-40B4-BE49-F238E27FC236}">
                <a16:creationId xmlns:a16="http://schemas.microsoft.com/office/drawing/2014/main" xmlns="" id="{87A57295-2710-4920-B99A-4D1FA03A62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119">
            <a:extLst>
              <a:ext uri="{FF2B5EF4-FFF2-40B4-BE49-F238E27FC236}">
                <a16:creationId xmlns:a16="http://schemas.microsoft.com/office/drawing/2014/main" xmlns="" id="{78067929-4D33-4306-9E2F-67C49CDDB5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0050" y="465745"/>
            <a:ext cx="8343900" cy="5639435"/>
          </a:xfrm>
          <a:prstGeom prst="rect">
            <a:avLst/>
          </a:prstGeom>
          <a:solidFill>
            <a:schemeClr val="tx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Google Shape;240;p21"/>
          <p:cNvSpPr txBox="1">
            <a:spLocks noGrp="1"/>
          </p:cNvSpPr>
          <p:nvPr>
            <p:ph type="title"/>
          </p:nvPr>
        </p:nvSpPr>
        <p:spPr>
          <a:xfrm>
            <a:off x="628650" y="894027"/>
            <a:ext cx="2620771" cy="4782873"/>
          </a:xfr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en-US" kern="1200" dirty="0">
                <a:solidFill>
                  <a:schemeClr val="bg1"/>
                </a:solidFill>
                <a:latin typeface="Gill Sans MT" panose="020B0502020104020203" pitchFamily="34" charset="77"/>
                <a:ea typeface="+mj-ea"/>
                <a:cs typeface="+mj-cs"/>
              </a:rPr>
              <a:t>Locality</a:t>
            </a:r>
          </a:p>
        </p:txBody>
      </p:sp>
      <p:cxnSp>
        <p:nvCxnSpPr>
          <p:cNvPr id="246" name="Straight Connector 121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Google Shape;241;p21"/>
          <p:cNvSpPr txBox="1">
            <a:spLocks noGrp="1"/>
          </p:cNvSpPr>
          <p:nvPr>
            <p:ph type="body" idx="2"/>
          </p:nvPr>
        </p:nvSpPr>
        <p:spPr>
          <a:xfrm>
            <a:off x="3760095" y="1455992"/>
            <a:ext cx="4783326" cy="4782873"/>
          </a:xfr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34290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 panose="020B0604020202020204" pitchFamily="34" charset="0"/>
              <a:buChar char="•"/>
            </a:pPr>
            <a:r>
              <a:rPr lang="en-US" sz="2100" kern="1200" dirty="0">
                <a:solidFill>
                  <a:schemeClr val="bg1"/>
                </a:solidFill>
                <a:latin typeface="Gill Sans MT" panose="020B0502020104020203" pitchFamily="34" charset="77"/>
                <a:ea typeface="+mn-ea"/>
                <a:cs typeface="+mn-cs"/>
              </a:rPr>
              <a:t>GP (you must sign up!)</a:t>
            </a:r>
          </a:p>
          <a:p>
            <a:pPr marL="342900" lvl="0" indent="-22860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 panose="020B0604020202020204" pitchFamily="34" charset="0"/>
              <a:buChar char="•"/>
            </a:pPr>
            <a:r>
              <a:rPr lang="en-US" sz="2100" kern="1200" dirty="0">
                <a:solidFill>
                  <a:schemeClr val="bg1"/>
                </a:solidFill>
                <a:latin typeface="Gill Sans MT" panose="020B0502020104020203" pitchFamily="34" charset="77"/>
                <a:ea typeface="+mn-ea"/>
                <a:cs typeface="+mn-cs"/>
              </a:rPr>
              <a:t>Dentist (lots of chocolate in hospitals)</a:t>
            </a:r>
          </a:p>
          <a:p>
            <a:pPr marL="342900" lvl="0" indent="-22860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 panose="020B0604020202020204" pitchFamily="34" charset="0"/>
              <a:buChar char="•"/>
            </a:pPr>
            <a:r>
              <a:rPr lang="en-US" sz="2100" kern="1200" dirty="0">
                <a:solidFill>
                  <a:schemeClr val="bg1"/>
                </a:solidFill>
                <a:latin typeface="Gill Sans MT" panose="020B0502020104020203" pitchFamily="34" charset="77"/>
                <a:ea typeface="+mn-ea"/>
                <a:cs typeface="+mn-cs"/>
              </a:rPr>
              <a:t>Supermarkets</a:t>
            </a:r>
          </a:p>
          <a:p>
            <a:pPr marL="342900" lvl="0" indent="-22860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 panose="020B0604020202020204" pitchFamily="34" charset="0"/>
              <a:buChar char="•"/>
            </a:pPr>
            <a:r>
              <a:rPr lang="en-US" sz="2100" kern="1200" dirty="0">
                <a:solidFill>
                  <a:schemeClr val="bg1"/>
                </a:solidFill>
                <a:latin typeface="Gill Sans MT" panose="020B0502020104020203" pitchFamily="34" charset="77"/>
                <a:ea typeface="+mn-ea"/>
                <a:cs typeface="+mn-cs"/>
              </a:rPr>
              <a:t>Cultural/religious</a:t>
            </a:r>
          </a:p>
          <a:p>
            <a:pPr marL="342900" lvl="0" indent="-22860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 panose="020B0604020202020204" pitchFamily="34" charset="0"/>
              <a:buChar char="•"/>
            </a:pPr>
            <a:r>
              <a:rPr lang="en-US" sz="2100" kern="1200" dirty="0">
                <a:solidFill>
                  <a:schemeClr val="bg1"/>
                </a:solidFill>
                <a:latin typeface="Gill Sans MT" panose="020B0502020104020203" pitchFamily="34" charset="77"/>
                <a:ea typeface="+mn-ea"/>
                <a:cs typeface="+mn-cs"/>
              </a:rPr>
              <a:t>Gyms</a:t>
            </a:r>
          </a:p>
          <a:p>
            <a:pPr marL="342900" lvl="0" indent="-22860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 panose="020B0604020202020204" pitchFamily="34" charset="0"/>
              <a:buChar char="•"/>
            </a:pPr>
            <a:r>
              <a:rPr lang="en-US" sz="2100" kern="1200" dirty="0">
                <a:solidFill>
                  <a:schemeClr val="bg1"/>
                </a:solidFill>
                <a:latin typeface="Gill Sans MT" panose="020B0502020104020203" pitchFamily="34" charset="77"/>
                <a:ea typeface="+mn-ea"/>
                <a:cs typeface="+mn-cs"/>
              </a:rPr>
              <a:t>Restaurants</a:t>
            </a:r>
          </a:p>
          <a:p>
            <a:pPr marL="342900" lvl="0" indent="-22860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 panose="020B0604020202020204" pitchFamily="34" charset="0"/>
              <a:buChar char="•"/>
            </a:pPr>
            <a:r>
              <a:rPr lang="en-US" sz="2100" kern="1200" dirty="0">
                <a:solidFill>
                  <a:schemeClr val="bg1"/>
                </a:solidFill>
                <a:latin typeface="Gill Sans MT" panose="020B0502020104020203" pitchFamily="34" charset="77"/>
                <a:ea typeface="+mn-ea"/>
                <a:cs typeface="+mn-cs"/>
              </a:rPr>
              <a:t>Retail</a:t>
            </a:r>
          </a:p>
          <a:p>
            <a:pPr marL="342900" lvl="0" indent="-22860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 panose="020B0604020202020204" pitchFamily="34" charset="0"/>
              <a:buChar char="•"/>
            </a:pPr>
            <a:r>
              <a:rPr lang="en-US" sz="2100" kern="1200" dirty="0">
                <a:solidFill>
                  <a:schemeClr val="bg1"/>
                </a:solidFill>
                <a:latin typeface="Gill Sans MT" panose="020B0502020104020203" pitchFamily="34" charset="77"/>
                <a:ea typeface="+mn-ea"/>
                <a:cs typeface="+mn-cs"/>
              </a:rPr>
              <a:t>Travel Links (airports/railway stations/taxi)</a:t>
            </a:r>
          </a:p>
          <a:p>
            <a:pPr marL="342900" lvl="0" indent="-22860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 panose="020B0604020202020204" pitchFamily="34" charset="0"/>
              <a:buChar char="•"/>
            </a:pPr>
            <a:r>
              <a:rPr lang="en-US" sz="2100" kern="1200" dirty="0">
                <a:solidFill>
                  <a:schemeClr val="bg1"/>
                </a:solidFill>
                <a:latin typeface="Gill Sans MT" panose="020B0502020104020203" pitchFamily="34" charset="77"/>
                <a:ea typeface="+mn-ea"/>
                <a:cs typeface="+mn-cs"/>
              </a:rPr>
              <a:t>Look out for NHS discounts</a:t>
            </a:r>
          </a:p>
          <a:p>
            <a:pPr marL="342900" lvl="0" indent="-22860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 panose="020B0604020202020204" pitchFamily="34" charset="0"/>
              <a:buChar char="•"/>
            </a:pPr>
            <a:endParaRPr lang="en-US" sz="2100" kern="1200" dirty="0">
              <a:solidFill>
                <a:schemeClr val="bg1"/>
              </a:solidFill>
              <a:latin typeface="Gill Sans MT" panose="020B0502020104020203" pitchFamily="34" charset="77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D686FAB-48F4-9449-8D9E-C6372F5D3917}"/>
              </a:ext>
            </a:extLst>
          </p:cNvPr>
          <p:cNvSpPr/>
          <p:nvPr/>
        </p:nvSpPr>
        <p:spPr>
          <a:xfrm>
            <a:off x="-15240" y="-30480"/>
            <a:ext cx="740069" cy="6903720"/>
          </a:xfrm>
          <a:prstGeom prst="rect">
            <a:avLst/>
          </a:prstGeom>
          <a:solidFill>
            <a:srgbClr val="E567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75A6909-8935-EB4C-87EA-A51C76E2BB24}"/>
              </a:ext>
            </a:extLst>
          </p:cNvPr>
          <p:cNvSpPr/>
          <p:nvPr/>
        </p:nvSpPr>
        <p:spPr>
          <a:xfrm rot="5400000">
            <a:off x="4416834" y="-3722483"/>
            <a:ext cx="1041097" cy="8425108"/>
          </a:xfrm>
          <a:prstGeom prst="rect">
            <a:avLst/>
          </a:prstGeom>
          <a:solidFill>
            <a:srgbClr val="DB65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E86FBCF-CCBD-9143-A292-A10837093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1" y="-30478"/>
            <a:ext cx="2487957" cy="1041098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BF42B01-329B-6B4C-95A7-EAB9A7C7F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8816" y="4977075"/>
            <a:ext cx="3439584" cy="343958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Take away points</a:t>
            </a:r>
            <a:endParaRPr dirty="0"/>
          </a:p>
        </p:txBody>
      </p:sp>
      <p:sp>
        <p:nvSpPr>
          <p:cNvPr id="247" name="Google Shape;247;p22"/>
          <p:cNvSpPr txBox="1">
            <a:spLocks noGrp="1"/>
          </p:cNvSpPr>
          <p:nvPr>
            <p:ph type="body" idx="1"/>
          </p:nvPr>
        </p:nvSpPr>
        <p:spPr>
          <a:xfrm>
            <a:off x="1049866" y="1417638"/>
            <a:ext cx="7636933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/>
              <a:t>Don’t expect yourself to know everything in your first week</a:t>
            </a:r>
            <a:endParaRPr sz="2400"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 err="1"/>
              <a:t>Organise</a:t>
            </a:r>
            <a:r>
              <a:rPr lang="en-US" sz="2400" dirty="0"/>
              <a:t> AL early!</a:t>
            </a:r>
            <a:endParaRPr sz="2400"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/>
              <a:t>Finish your paperwork/admin ASAP</a:t>
            </a:r>
            <a:endParaRPr sz="2400"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/>
              <a:t>Organize meetings early</a:t>
            </a:r>
            <a:endParaRPr sz="2400"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/>
              <a:t>Get to know your peers</a:t>
            </a:r>
            <a:endParaRPr sz="2400"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en-US" sz="2400" dirty="0"/>
              <a:t>There’s always somebody to ask for help</a:t>
            </a:r>
            <a:endParaRPr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>
            <a:spLocks noGrp="1"/>
          </p:cNvSpPr>
          <p:nvPr>
            <p:ph type="title"/>
          </p:nvPr>
        </p:nvSpPr>
        <p:spPr>
          <a:xfrm>
            <a:off x="1129004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Dr Antash </a:t>
            </a:r>
            <a:r>
              <a:rPr lang="en-US" dirty="0" smtClean="0"/>
              <a:t>Daryanani MD </a:t>
            </a:r>
            <a:r>
              <a:rPr lang="en-US" dirty="0" err="1" smtClean="0"/>
              <a:t>PgCert</a:t>
            </a:r>
            <a:endParaRPr dirty="0"/>
          </a:p>
        </p:txBody>
      </p:sp>
      <p:sp>
        <p:nvSpPr>
          <p:cNvPr id="103" name="Google Shape;103;p4"/>
          <p:cNvSpPr txBox="1">
            <a:spLocks noGrp="1"/>
          </p:cNvSpPr>
          <p:nvPr>
            <p:ph type="body" idx="1"/>
          </p:nvPr>
        </p:nvSpPr>
        <p:spPr>
          <a:xfrm>
            <a:off x="802032" y="1600200"/>
            <a:ext cx="451143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6100">
              <a:spcBef>
                <a:spcPts val="0"/>
              </a:spcBef>
              <a:buSzPts val="3200"/>
            </a:pPr>
            <a:r>
              <a:rPr lang="en-GB" sz="2000" dirty="0" smtClean="0"/>
              <a:t>LF1 Graduate 2017</a:t>
            </a:r>
          </a:p>
          <a:p>
            <a:pPr marL="546100">
              <a:spcBef>
                <a:spcPts val="0"/>
              </a:spcBef>
              <a:buSzPts val="3200"/>
            </a:pPr>
            <a:r>
              <a:rPr lang="en-GB" sz="2000" dirty="0" smtClean="0"/>
              <a:t>F1: Anaesthesia, Surgery, Acute Medicine</a:t>
            </a:r>
          </a:p>
          <a:p>
            <a:pPr marL="546100">
              <a:spcBef>
                <a:spcPts val="0"/>
              </a:spcBef>
              <a:buSzPts val="3200"/>
            </a:pPr>
            <a:r>
              <a:rPr lang="en-GB" sz="2000" dirty="0" smtClean="0"/>
              <a:t>Academic FY2: Paediatrics, Orthopaedics, cardiology, Emergency Medicine</a:t>
            </a:r>
          </a:p>
          <a:p>
            <a:pPr marL="546100">
              <a:spcBef>
                <a:spcPts val="0"/>
              </a:spcBef>
              <a:buSzPts val="3200"/>
            </a:pPr>
            <a:r>
              <a:rPr lang="en-GB" sz="2000" dirty="0" smtClean="0"/>
              <a:t>Interest in supporting the transition of IMG’s into the NHS</a:t>
            </a:r>
          </a:p>
          <a:p>
            <a:pPr marL="546100">
              <a:spcBef>
                <a:spcPts val="0"/>
              </a:spcBef>
              <a:buSzPts val="3200"/>
            </a:pPr>
            <a:r>
              <a:rPr lang="en-GB" sz="2000" dirty="0" smtClean="0"/>
              <a:t>ACCS-Anaesthesia Trainee in Mersey</a:t>
            </a:r>
            <a:endParaRPr sz="20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5B27E57-AB18-8D47-BE5D-AA9576B3ED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87" t="31661" r="17905" b="36033"/>
          <a:stretch/>
        </p:blipFill>
        <p:spPr>
          <a:xfrm>
            <a:off x="5607168" y="1680106"/>
            <a:ext cx="3138615" cy="3102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2202024" y="0"/>
            <a:ext cx="7249884" cy="98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dirty="0" err="1"/>
              <a:t>Mr</a:t>
            </a:r>
            <a:r>
              <a:rPr lang="en-US" sz="4000" dirty="0"/>
              <a:t> Joe Muscat MD BSc MRCS</a:t>
            </a:r>
            <a:endParaRPr sz="4000" dirty="0"/>
          </a:p>
        </p:txBody>
      </p:sp>
      <p:sp>
        <p:nvSpPr>
          <p:cNvPr id="109" name="Google Shape;109;p5"/>
          <p:cNvSpPr txBox="1">
            <a:spLocks noGrp="1"/>
          </p:cNvSpPr>
          <p:nvPr>
            <p:ph type="body" idx="1"/>
          </p:nvPr>
        </p:nvSpPr>
        <p:spPr>
          <a:xfrm>
            <a:off x="867747" y="1562876"/>
            <a:ext cx="3911028" cy="4296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sz="2600" dirty="0"/>
              <a:t>Graduated 2017 from LF1, Prague, Czechia</a:t>
            </a:r>
            <a:endParaRPr sz="26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sz="2600" b="1" dirty="0"/>
              <a:t>FY1</a:t>
            </a:r>
            <a:r>
              <a:rPr lang="en-US" sz="2600" dirty="0"/>
              <a:t>: General Surgery, Acute Medicine, Stroke Medicine</a:t>
            </a:r>
            <a:endParaRPr sz="26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sz="2600" b="1" dirty="0"/>
              <a:t>FY2</a:t>
            </a:r>
            <a:r>
              <a:rPr lang="en-US" sz="2600" dirty="0"/>
              <a:t>: Maxillofacial Surgery, Emergency Medicine and Trauma &amp; </a:t>
            </a:r>
            <a:r>
              <a:rPr lang="en-US" sz="2600" dirty="0" smtClean="0"/>
              <a:t>Orthopedics</a:t>
            </a:r>
            <a:endParaRPr sz="26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sz="2600" b="1" dirty="0"/>
              <a:t>FY3:</a:t>
            </a:r>
            <a:r>
              <a:rPr lang="en-US" sz="2600" dirty="0"/>
              <a:t> Locum doctor in Emergency Medicine</a:t>
            </a:r>
            <a:endParaRPr sz="26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sz="2600" b="1" dirty="0"/>
              <a:t>Core Surgical Trainee</a:t>
            </a:r>
            <a:r>
              <a:rPr lang="en-US" sz="2600" dirty="0"/>
              <a:t> in Lister Hospital</a:t>
            </a:r>
            <a:endParaRPr sz="2600" dirty="0"/>
          </a:p>
        </p:txBody>
      </p:sp>
      <p:pic>
        <p:nvPicPr>
          <p:cNvPr id="2" name="Picture 1" descr="joe p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320" y="1420481"/>
            <a:ext cx="4114590" cy="420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48636A16-161B-FB49-A4FD-78165C001F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965200" y="1263221"/>
            <a:ext cx="4818041" cy="4793658"/>
          </a:xfrm>
          <a:prstGeom prst="rect">
            <a:avLst/>
          </a:prstGeom>
        </p:spPr>
      </p:pic>
      <p:sp>
        <p:nvSpPr>
          <p:cNvPr id="8" name="Google Shape;115;g8679de35eb_0_18">
            <a:extLst>
              <a:ext uri="{FF2B5EF4-FFF2-40B4-BE49-F238E27FC236}">
                <a16:creationId xmlns:a16="http://schemas.microsoft.com/office/drawing/2014/main" xmlns="" id="{BC55F627-EE14-A647-86AD-F3A0065A3829}"/>
              </a:ext>
            </a:extLst>
          </p:cNvPr>
          <p:cNvSpPr txBox="1">
            <a:spLocks/>
          </p:cNvSpPr>
          <p:nvPr/>
        </p:nvSpPr>
        <p:spPr>
          <a:xfrm>
            <a:off x="3041038" y="0"/>
            <a:ext cx="4629878" cy="112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Gill Sans MT" panose="020B0502020104020203" pitchFamily="34" charset="77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dirty="0"/>
              <a:t>Guest Speakers</a:t>
            </a:r>
          </a:p>
        </p:txBody>
      </p:sp>
      <p:pic>
        <p:nvPicPr>
          <p:cNvPr id="5" name="Picture 4" descr="Screen Shot 2020-07-25 at 08.26.47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3" t="35964" r="30745" b="8478"/>
          <a:stretch/>
        </p:blipFill>
        <p:spPr>
          <a:xfrm>
            <a:off x="1787863" y="1233857"/>
            <a:ext cx="5714477" cy="5203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16256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Aims of the Webinar Series</a:t>
            </a:r>
            <a:endParaRPr dirty="0"/>
          </a:p>
        </p:txBody>
      </p:sp>
      <p:sp>
        <p:nvSpPr>
          <p:cNvPr id="122" name="Google Shape;122;p3"/>
          <p:cNvSpPr txBox="1">
            <a:spLocks noGrp="1"/>
          </p:cNvSpPr>
          <p:nvPr>
            <p:ph type="body" idx="1"/>
          </p:nvPr>
        </p:nvSpPr>
        <p:spPr>
          <a:xfrm>
            <a:off x="982134" y="1583266"/>
            <a:ext cx="75692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Signpost important concepts and information specific for junior doctors</a:t>
            </a: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Help you understand the pragmatic parts of your job as a Foundation Doctor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Facilitate your transition into working life</a:t>
            </a:r>
            <a:endParaRPr dirty="0"/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679de35eb_0_12"/>
          <p:cNvSpPr txBox="1">
            <a:spLocks noGrp="1"/>
          </p:cNvSpPr>
          <p:nvPr>
            <p:ph type="title"/>
          </p:nvPr>
        </p:nvSpPr>
        <p:spPr>
          <a:xfrm>
            <a:off x="457200" y="-148696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Ground Rules</a:t>
            </a:r>
            <a:endParaRPr/>
          </a:p>
        </p:txBody>
      </p:sp>
      <p:sp>
        <p:nvSpPr>
          <p:cNvPr id="129" name="Google Shape;129;g8679de35eb_0_12"/>
          <p:cNvSpPr txBox="1">
            <a:spLocks noGrp="1"/>
          </p:cNvSpPr>
          <p:nvPr>
            <p:ph type="body" idx="1"/>
          </p:nvPr>
        </p:nvSpPr>
        <p:spPr>
          <a:xfrm>
            <a:off x="728134" y="116595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Kindly mute your microphone</a:t>
            </a:r>
          </a:p>
          <a:p>
            <a:pPr marL="114300" lvl="0" indent="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Timing is key!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Questions can be posted in the chat at any time but will be discussed in the Q&amp;A after each talk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Questionnaires and quizzes for our feedback and certificates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-152401" y="-228601"/>
            <a:ext cx="8398933" cy="1363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Disclaimer</a:t>
            </a:r>
            <a:endParaRPr dirty="0"/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1"/>
          </p:nvPr>
        </p:nvSpPr>
        <p:spPr>
          <a:xfrm>
            <a:off x="914400" y="141763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 dirty="0"/>
              <a:t>We would like to enhance your induction experience through our webinars but please be aware that not all the information may apply to you or your trust.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 dirty="0"/>
              <a:t>There is a lot of variability between the organizational structure between different hospitals but there are general concepts that are transferable.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 dirty="0"/>
              <a:t>We hope that these concepts can give you a helping hand to settling into junior doctor life.</a:t>
            </a:r>
            <a:endParaRPr dirty="0"/>
          </a:p>
          <a:p>
            <a:pPr marL="342900" lvl="0" indent="-1549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20-07-25 at 08.11.5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6" t="11694" r="30927" b="46402"/>
          <a:stretch/>
        </p:blipFill>
        <p:spPr>
          <a:xfrm>
            <a:off x="1537228" y="1332537"/>
            <a:ext cx="6232457" cy="446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84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1152</Words>
  <Application>Microsoft Macintosh PowerPoint</Application>
  <PresentationFormat>On-screen Show (4:3)</PresentationFormat>
  <Paragraphs>178</Paragraphs>
  <Slides>27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Principal Course  Organisers</vt:lpstr>
      <vt:lpstr>Dr Antash Daryanani MD PgCert</vt:lpstr>
      <vt:lpstr>Mr Joe Muscat MD BSc MRCS</vt:lpstr>
      <vt:lpstr>PowerPoint Presentation</vt:lpstr>
      <vt:lpstr>Aims of the Webinar Series</vt:lpstr>
      <vt:lpstr>Ground Rules</vt:lpstr>
      <vt:lpstr>Disclaimer</vt:lpstr>
      <vt:lpstr>PowerPoint Presentation</vt:lpstr>
      <vt:lpstr>Your First Week: Maximising induction</vt:lpstr>
      <vt:lpstr>Welcome to the NHS!</vt:lpstr>
      <vt:lpstr>PowerPoint Presentation</vt:lpstr>
      <vt:lpstr>Induction</vt:lpstr>
      <vt:lpstr>PowerPoint Presentation</vt:lpstr>
      <vt:lpstr>Timetable</vt:lpstr>
      <vt:lpstr>PowerPoint Presentation</vt:lpstr>
      <vt:lpstr>Ensure you have access to..</vt:lpstr>
      <vt:lpstr>Meetings to Organize</vt:lpstr>
      <vt:lpstr>Who to contact in your first week</vt:lpstr>
      <vt:lpstr>UK Core Skills Training Framework (CSTF) </vt:lpstr>
      <vt:lpstr>Why?</vt:lpstr>
      <vt:lpstr>Examples</vt:lpstr>
      <vt:lpstr>Shadowing</vt:lpstr>
      <vt:lpstr>Organizations</vt:lpstr>
      <vt:lpstr>PowerPoint Presentation</vt:lpstr>
      <vt:lpstr>Locality</vt:lpstr>
      <vt:lpstr>Take away points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Stepping Up to Foundation Year (SUFY)</dc:title>
  <dc:creator>Niji Daryanani</dc:creator>
  <cp:lastModifiedBy>Antash Daryanani</cp:lastModifiedBy>
  <cp:revision>7</cp:revision>
  <dcterms:created xsi:type="dcterms:W3CDTF">2020-07-24T12:42:06Z</dcterms:created>
  <dcterms:modified xsi:type="dcterms:W3CDTF">2020-07-25T07:43:18Z</dcterms:modified>
</cp:coreProperties>
</file>