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3"/>
  </p:normalViewPr>
  <p:slideViewPr>
    <p:cSldViewPr snapToGrid="0" snapToObjects="1" showGuides="1">
      <p:cViewPr varScale="1">
        <p:scale>
          <a:sx n="82" d="100"/>
          <a:sy n="82" d="100"/>
        </p:scale>
        <p:origin x="184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175599999999998E-2"/>
          <c:y val="5.0697199999999998E-2"/>
          <c:w val="0.93282399999999999"/>
          <c:h val="0.783414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flat">
              <a:solidFill>
                <a:srgbClr val="90713A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8-6A49-A414-197301824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5400" cap="flat">
              <a:solidFill>
                <a:srgbClr val="FF9900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2.2000000000000002</c:v>
                </c:pt>
                <c:pt idx="3">
                  <c:v>2.5</c:v>
                </c:pt>
                <c:pt idx="4">
                  <c:v>2.5</c:v>
                </c:pt>
                <c:pt idx="5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A8-6A49-A414-197301824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5400" cap="flat">
              <a:solidFill>
                <a:srgbClr val="FF9900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4.3</c:v>
                </c:pt>
                <c:pt idx="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A8-6A49-A414-197301824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 4</c:v>
                </c:pt>
              </c:strCache>
            </c:strRef>
          </c:tx>
          <c:spPr>
            <a:ln w="25400" cap="flat">
              <a:solidFill>
                <a:srgbClr val="FFCC99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5.3</c:v>
                </c:pt>
                <c:pt idx="5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A8-6A49-A414-197301824E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 5</c:v>
                </c:pt>
              </c:strCache>
            </c:strRef>
          </c:tx>
          <c:spPr>
            <a:ln w="25400" cap="flat">
              <a:solidFill>
                <a:srgbClr val="FFCC99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5.5</c:v>
                </c:pt>
                <c:pt idx="3">
                  <c:v>6</c:v>
                </c:pt>
                <c:pt idx="4">
                  <c:v>6.3</c:v>
                </c:pt>
                <c:pt idx="5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A8-6A49-A414-197301824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808080"/>
              </a:solidFill>
              <a:prstDash val="solid"/>
              <a:bevel/>
            </a:ln>
          </c:spPr>
        </c:majorGridlines>
        <c:title>
          <c:tx>
            <c:rich>
              <a:bodyPr rot="0"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r>
                  <a:rPr lang="es-AR" sz="1800" b="1" i="0" u="none" strike="noStrike">
                    <a:solidFill>
                      <a:srgbClr val="000000"/>
                    </a:solidFill>
                    <a:latin typeface="Calibri"/>
                  </a:rPr>
                  <a:t>Edad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s-A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s-AR"/>
          </a:p>
        </c:txPr>
        <c:crossAx val="2094734552"/>
        <c:crosses val="autoZero"/>
        <c:crossBetween val="between"/>
        <c:majorUnit val="1.75"/>
        <c:minorUnit val="0.8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808080"/>
      </a:solidFill>
      <a:prstDash val="solid"/>
      <a:beve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996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0"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o"/>
          <p:cNvSpPr txBox="1"/>
          <p:nvPr/>
        </p:nvSpPr>
        <p:spPr>
          <a:xfrm>
            <a:off x="8121650" y="6305551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97" name="Texto"/>
          <p:cNvSpPr txBox="1"/>
          <p:nvPr/>
        </p:nvSpPr>
        <p:spPr>
          <a:xfrm>
            <a:off x="9944878" y="5935812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9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45225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66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311"/>
          <p:cNvSpPr/>
          <p:nvPr/>
        </p:nvSpPr>
        <p:spPr>
          <a:xfrm>
            <a:off x="1523999" y="6757988"/>
            <a:ext cx="9197976" cy="131765"/>
          </a:xfrm>
          <a:prstGeom prst="rect">
            <a:avLst/>
          </a:prstGeom>
          <a:solidFill>
            <a:srgbClr val="A11F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Transition2"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o del título"/>
          <p:cNvSpPr txBox="1">
            <a:spLocks noGrp="1"/>
          </p:cNvSpPr>
          <p:nvPr>
            <p:ph type="title"/>
          </p:nvPr>
        </p:nvSpPr>
        <p:spPr>
          <a:xfrm>
            <a:off x="1981200" y="92075"/>
            <a:ext cx="8229600" cy="15081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9952181" y="6414762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redondeado"/>
          <p:cNvSpPr/>
          <p:nvPr/>
        </p:nvSpPr>
        <p:spPr>
          <a:xfrm>
            <a:off x="1703509" y="188638"/>
            <a:ext cx="8856989" cy="6552731"/>
          </a:xfrm>
          <a:prstGeom prst="roundRect">
            <a:avLst>
              <a:gd name="adj" fmla="val 2713"/>
            </a:avLst>
          </a:prstGeom>
          <a:solidFill>
            <a:srgbClr val="000000"/>
          </a:solidFill>
          <a:ln w="3175">
            <a:solidFill>
              <a:srgbClr val="000000"/>
            </a:solidFill>
          </a:ln>
          <a:effectLst>
            <a:outerShdw blurRad="38100" dist="12700" dir="5400000" rotWithShape="0">
              <a:srgbClr val="80808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07720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104" y="76907"/>
            <a:ext cx="504828" cy="552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#oriolcabane"/>
          <p:cNvSpPr txBox="1"/>
          <p:nvPr/>
        </p:nvSpPr>
        <p:spPr>
          <a:xfrm>
            <a:off x="1589084" y="6454526"/>
            <a:ext cx="1548466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#oriolcabane</a:t>
            </a:r>
          </a:p>
        </p:txBody>
      </p:sp>
      <p:pic>
        <p:nvPicPr>
          <p:cNvPr id="16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323" y="5581674"/>
            <a:ext cx="2103843" cy="210384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077200" y="6356351"/>
            <a:ext cx="335862" cy="333084"/>
          </a:xfrm>
          <a:prstGeom prst="rect">
            <a:avLst/>
          </a:prstGeom>
        </p:spPr>
        <p:txBody>
          <a:bodyPr anchor="t"/>
          <a:lstStyle>
            <a:lvl1pPr algn="l" defTabSz="914116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lato, dibujo, alimentos, estacionado&#10;&#10;Descripción generada automáticamente">
            <a:extLst>
              <a:ext uri="{FF2B5EF4-FFF2-40B4-BE49-F238E27FC236}">
                <a16:creationId xmlns:a16="http://schemas.microsoft.com/office/drawing/2014/main" id="{188902D8-5004-9D45-881D-96B4060474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93" y="96661"/>
            <a:ext cx="3565951" cy="9532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7E4B6E-B2B9-FB40-9457-E485CE1DA013}"/>
              </a:ext>
            </a:extLst>
          </p:cNvPr>
          <p:cNvSpPr/>
          <p:nvPr userDrawn="1"/>
        </p:nvSpPr>
        <p:spPr>
          <a:xfrm>
            <a:off x="8374317" y="948266"/>
            <a:ext cx="38529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6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DIPLOMADO EN HABILIDADES GERENCIALES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3FF6950-BE48-2445-B43B-CAA651192F10}"/>
              </a:ext>
            </a:extLst>
          </p:cNvPr>
          <p:cNvCxnSpPr/>
          <p:nvPr userDrawn="1"/>
        </p:nvCxnSpPr>
        <p:spPr>
          <a:xfrm>
            <a:off x="8530093" y="1222176"/>
            <a:ext cx="3565951" cy="0"/>
          </a:xfrm>
          <a:prstGeom prst="line">
            <a:avLst/>
          </a:prstGeom>
          <a:noFill/>
          <a:ln w="38100" cap="flat">
            <a:solidFill>
              <a:schemeClr val="bg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2" r:id="rId8"/>
    <p:sldLayoutId id="2147483665" r:id="rId9"/>
    <p:sldLayoutId id="2147483669" r:id="rId10"/>
    <p:sldLayoutId id="2147483670" r:id="rId11"/>
    <p:sldLayoutId id="214748368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uestra U Periódico Nova Et Vetera - Universidad del Rosario">
            <a:extLst>
              <a:ext uri="{FF2B5EF4-FFF2-40B4-BE49-F238E27FC236}">
                <a16:creationId xmlns:a16="http://schemas.microsoft.com/office/drawing/2014/main" id="{62EFF452-9EB4-9549-9B9F-6F44ECA3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27" y="0"/>
            <a:ext cx="12429269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" name="Rectángulo 6"/>
          <p:cNvSpPr/>
          <p:nvPr/>
        </p:nvSpPr>
        <p:spPr>
          <a:xfrm>
            <a:off x="-82127" y="4154993"/>
            <a:ext cx="12429269" cy="272034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Rectángulo 15"/>
          <p:cNvSpPr txBox="1"/>
          <p:nvPr/>
        </p:nvSpPr>
        <p:spPr>
          <a:xfrm>
            <a:off x="7759511" y="5734176"/>
            <a:ext cx="229004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Facilitador</a:t>
            </a:r>
            <a:r>
              <a:rPr sz="2800" b="1" dirty="0"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</p:txBody>
      </p:sp>
      <p:sp>
        <p:nvSpPr>
          <p:cNvPr id="327" name="Rectángulo 17"/>
          <p:cNvSpPr txBox="1"/>
          <p:nvPr/>
        </p:nvSpPr>
        <p:spPr>
          <a:xfrm>
            <a:off x="7359461" y="6177383"/>
            <a:ext cx="325665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Oriol </a:t>
            </a:r>
            <a:r>
              <a:rPr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Cabané</a:t>
            </a:r>
            <a:endParaRPr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Rectángulo 15">
            <a:extLst>
              <a:ext uri="{FF2B5EF4-FFF2-40B4-BE49-F238E27FC236}">
                <a16:creationId xmlns:a16="http://schemas.microsoft.com/office/drawing/2014/main" id="{4A41B297-6D64-2E41-B20C-64A757567B53}"/>
              </a:ext>
            </a:extLst>
          </p:cNvPr>
          <p:cNvSpPr txBox="1"/>
          <p:nvPr/>
        </p:nvSpPr>
        <p:spPr>
          <a:xfrm>
            <a:off x="1049035" y="4101574"/>
            <a:ext cx="1009506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lang="es-ES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COMO TRATAR EMOCIONES</a:t>
            </a:r>
          </a:p>
        </p:txBody>
      </p:sp>
      <p:pic>
        <p:nvPicPr>
          <p:cNvPr id="3" name="Imagen 2" descr="Imagen que contiene plato, dibujo, alimentos, estacionado&#10;&#10;Descripción generada automáticamente">
            <a:extLst>
              <a:ext uri="{FF2B5EF4-FFF2-40B4-BE49-F238E27FC236}">
                <a16:creationId xmlns:a16="http://schemas.microsoft.com/office/drawing/2014/main" id="{61208863-F479-784B-AEF4-1892773FB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" y="5248212"/>
            <a:ext cx="5927630" cy="1584501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C5098CB-E994-6C4A-BC00-3DDE282390D0}"/>
              </a:ext>
            </a:extLst>
          </p:cNvPr>
          <p:cNvSpPr txBox="1"/>
          <p:nvPr/>
        </p:nvSpPr>
        <p:spPr>
          <a:xfrm>
            <a:off x="889160" y="0"/>
            <a:ext cx="602824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s-ES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breve comenzamos…</a:t>
            </a:r>
            <a:endParaRPr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ángulo 17">
            <a:extLst>
              <a:ext uri="{FF2B5EF4-FFF2-40B4-BE49-F238E27FC236}">
                <a16:creationId xmlns:a16="http://schemas.microsoft.com/office/drawing/2014/main" id="{8907CD62-8083-4344-B647-BFEA4C3C3934}"/>
              </a:ext>
            </a:extLst>
          </p:cNvPr>
          <p:cNvSpPr txBox="1"/>
          <p:nvPr/>
        </p:nvSpPr>
        <p:spPr>
          <a:xfrm>
            <a:off x="886579" y="-2582"/>
            <a:ext cx="602824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breve comenzamos…</a:t>
            </a:r>
            <a:endParaRPr sz="36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2.29167E-6 -1.11111E-6 " pathEditMode="relative" rAng="0" ptsTypes="AA">
                                      <p:cBhvr>
                                        <p:cTn id="1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833"/>
                                    </p:animMotion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75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graphicFrame>
        <p:nvGraphicFramePr>
          <p:cNvPr id="376" name="Tabla"/>
          <p:cNvGraphicFramePr/>
          <p:nvPr/>
        </p:nvGraphicFramePr>
        <p:xfrm>
          <a:off x="346205" y="1015101"/>
          <a:ext cx="11499581" cy="53384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7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528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NIVELES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TIME SPAN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DESCRIPCIÓN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ROLES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7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ESTRATÉGICO</a:t>
                      </a:r>
                    </a:p>
                    <a:p>
                      <a:pPr algn="l">
                        <a:defRPr sz="1400"/>
                      </a:pPr>
                      <a:r>
                        <a:t>GLOBAL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50 años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Estructura Organizativa a nivel mundial. Define mercados mundial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CEO</a:t>
                      </a:r>
                    </a:p>
                    <a:p>
                      <a:pPr algn="l">
                        <a:defRPr sz="1400"/>
                      </a:pPr>
                      <a:r>
                        <a:t>Director general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6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ESTRATÉGICO</a:t>
                      </a:r>
                    </a:p>
                    <a:p>
                      <a:pPr algn="l">
                        <a:defRPr sz="1400"/>
                      </a:pPr>
                      <a:r>
                        <a:t>CORPORATIVO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 años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Oportunidades y amenazas contexto local e internacional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Vicepresidente</a:t>
                      </a:r>
                    </a:p>
                    <a:p>
                      <a:pPr algn="l">
                        <a:defRPr sz="1400"/>
                      </a:pPr>
                      <a:r>
                        <a:t>RRHH, Finanzas…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5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ESTRATÉGICO</a:t>
                      </a:r>
                    </a:p>
                    <a:p>
                      <a:pPr algn="l">
                        <a:defRPr sz="1400"/>
                      </a:pPr>
                      <a:r>
                        <a:t>GENERAL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10 años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Gestiona unidad de negocio y sus areas funcionales. Establexce objetivos teniendo en cuenta contexto externo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Presidente Unidad Negocio</a:t>
                      </a:r>
                    </a:p>
                    <a:p>
                      <a:pPr algn="l">
                        <a:defRPr sz="1400"/>
                      </a:pPr>
                      <a:r>
                        <a:t>Gerente General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4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ESTRATÉGICO</a:t>
                      </a:r>
                    </a:p>
                    <a:p>
                      <a:pPr algn="l">
                        <a:defRPr sz="1400"/>
                      </a:pPr>
                      <a:r>
                        <a:t>FUNCIONAL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 años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Conducción indirecta. Proyectos en interacción. Define politicas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Gerente División</a:t>
                      </a:r>
                    </a:p>
                    <a:p>
                      <a:pPr algn="l">
                        <a:defRPr sz="1400"/>
                      </a:pPr>
                      <a:r>
                        <a:t>Presidente PYME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21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3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TÁCTICO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 años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Tareas corto y mediano plazo, Planificación recursos y cambios Organizativos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Gerente Departamental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47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2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OPERATIVO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 año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Limites estipulados, Manejo agregado a las tareas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Supervisión</a:t>
                      </a:r>
                    </a:p>
                    <a:p>
                      <a:pPr algn="l">
                        <a:defRPr sz="1400"/>
                      </a:pPr>
                      <a:r>
                        <a:t>Jefaturas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5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1</a:t>
                      </a:r>
                    </a:p>
                  </a:txBody>
                  <a:tcPr marL="45720" marR="45720" anchor="ctr" horzOverflow="overflow">
                    <a:lnL w="3175">
                      <a:solidFill>
                        <a:srgbClr val="F69240"/>
                      </a:solidFill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OPERATIVO</a:t>
                      </a:r>
                    </a:p>
                    <a:p>
                      <a:pPr algn="l">
                        <a:defRPr sz="1400"/>
                      </a:pPr>
                      <a:r>
                        <a:t>CONCRETO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3 meses</a:t>
                      </a:r>
                    </a:p>
                    <a:p>
                      <a:pPr algn="l">
                        <a:defRPr sz="1400"/>
                      </a:pPr>
                      <a:endParaRPr/>
                    </a:p>
                    <a:p>
                      <a:pPr algn="l">
                        <a:defRPr sz="1400"/>
                      </a:pPr>
                      <a:r>
                        <a:t>1 día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Tarea llegar a una meta preestablecida, el Jefe o procedimientos indican como actuar.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Auxiliares, empleados o Operarios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3175">
                      <a:solidFill>
                        <a:srgbClr val="F69240"/>
                      </a:solidFill>
                    </a:lnR>
                    <a:lnT w="3175">
                      <a:solidFill>
                        <a:srgbClr val="F69240"/>
                      </a:solidFill>
                    </a:lnT>
                    <a:lnB w="3175">
                      <a:solidFill>
                        <a:srgbClr val="F6924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060D40F-A645-7640-98E9-2AF862461DAD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79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pic>
        <p:nvPicPr>
          <p:cNvPr id="380" name="uruguay1.jpg" descr="urugua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01" y="2828307"/>
            <a:ext cx="3911604" cy="3302004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Como se sabe la capacidad de una persona?…"/>
          <p:cNvSpPr txBox="1"/>
          <p:nvPr/>
        </p:nvSpPr>
        <p:spPr>
          <a:xfrm>
            <a:off x="2085763" y="985075"/>
            <a:ext cx="7946078" cy="88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649223">
              <a:spcBef>
                <a:spcPts val="500"/>
              </a:spcBef>
              <a:defRPr sz="2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Como se sabe la capacidad de una persona?</a:t>
            </a:r>
          </a:p>
          <a:p>
            <a:pPr algn="ctr" defTabSz="649223">
              <a:spcBef>
                <a:spcPts val="500"/>
              </a:spcBef>
              <a:defRPr sz="2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Antes aclaren esto…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376166-A862-1740-97A0-F4247F34B205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84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sp>
        <p:nvSpPr>
          <p:cNvPr id="385" name="Apabullado / Atrincherado / Fanfarrón / Estudioso…"/>
          <p:cNvSpPr txBox="1"/>
          <p:nvPr/>
        </p:nvSpPr>
        <p:spPr>
          <a:xfrm>
            <a:off x="1017652" y="1507591"/>
            <a:ext cx="10156696" cy="303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900"/>
            </a:pPr>
            <a:r>
              <a:t>Apabullado / Atrincherado / Fanfarrón / Estudioso</a:t>
            </a:r>
          </a:p>
          <a:p>
            <a:pPr algn="ctr">
              <a:defRPr sz="3900"/>
            </a:pPr>
            <a:endParaRPr/>
          </a:p>
          <a:p>
            <a:pPr algn="ctr">
              <a:defRPr sz="3900"/>
            </a:pPr>
            <a:r>
              <a:t>El Desarrollo es sacar lo mejor de cada uno</a:t>
            </a:r>
          </a:p>
          <a:p>
            <a:pPr algn="ctr">
              <a:defRPr sz="3900"/>
            </a:pPr>
            <a:endParaRPr/>
          </a:p>
          <a:p>
            <a:pPr algn="ctr">
              <a:defRPr sz="3900"/>
            </a:pPr>
            <a:r>
              <a:t>Cada uno tiene su ritmo y su potencial y techo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D11D8B-B610-0243-A4AB-6C948C100FC3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32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sp>
        <p:nvSpPr>
          <p:cNvPr id="333" name="Feedforward…"/>
          <p:cNvSpPr txBox="1"/>
          <p:nvPr/>
        </p:nvSpPr>
        <p:spPr>
          <a:xfrm>
            <a:off x="1988801" y="1694576"/>
            <a:ext cx="7772297" cy="346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/>
            </a:pPr>
            <a:r>
              <a:t>Feedforward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1 - Conversación Fortalezas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2 - Consciencia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3 - Plan de Acción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5AF98B-FC48-B04F-BC79-CA8464B75EEB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ángulo 6"/>
          <p:cNvSpPr txBox="1"/>
          <p:nvPr/>
        </p:nvSpPr>
        <p:spPr>
          <a:xfrm>
            <a:off x="473010" y="376501"/>
            <a:ext cx="11230247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112038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Conversaciones poderosas</a:t>
            </a:r>
          </a:p>
        </p:txBody>
      </p:sp>
      <p:sp>
        <p:nvSpPr>
          <p:cNvPr id="336" name="Rectángulo 7"/>
          <p:cNvSpPr/>
          <p:nvPr/>
        </p:nvSpPr>
        <p:spPr>
          <a:xfrm>
            <a:off x="372533" y="410365"/>
            <a:ext cx="45721" cy="537904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38" name="APIEL…"/>
          <p:cNvSpPr txBox="1"/>
          <p:nvPr/>
        </p:nvSpPr>
        <p:spPr>
          <a:xfrm>
            <a:off x="1538448" y="1177037"/>
            <a:ext cx="7067154" cy="560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APIEL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Apertura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Posición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Imitar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Emoción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r>
              <a:t>Libertad</a:t>
            </a:r>
          </a:p>
          <a:p>
            <a:pPr>
              <a:defRPr sz="2800" b="1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45CA50-5013-A643-84DE-4976DB005FF9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37" name="image7.png" descr="image7.png"/>
          <p:cNvPicPr>
            <a:picLocks noChangeAspect="1"/>
          </p:cNvPicPr>
          <p:nvPr/>
        </p:nvPicPr>
        <p:blipFill>
          <a:blip r:embed="rId3"/>
          <a:srcRect l="25489" r="1"/>
          <a:stretch>
            <a:fillRect/>
          </a:stretch>
        </p:blipFill>
        <p:spPr>
          <a:xfrm>
            <a:off x="5360620" y="1400179"/>
            <a:ext cx="6831380" cy="5157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Table 417"/>
          <p:cNvGraphicFramePr/>
          <p:nvPr/>
        </p:nvGraphicFramePr>
        <p:xfrm>
          <a:off x="3277120" y="2069151"/>
          <a:ext cx="6804974" cy="326304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40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1521">
                <a:tc>
                  <a:txBody>
                    <a:bodyPr/>
                    <a:lstStyle/>
                    <a:p>
                      <a:pPr algn="ctr" defTabSz="6096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Atrincherado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algn="ctr" defTabSz="6096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Aferrándose a aprendizajes limitados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6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El Estudioso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algn="ctr" defTabSz="6096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Comprometido y madurando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>
                        <a:lumOff val="2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521">
                <a:tc>
                  <a:txBody>
                    <a:bodyPr/>
                    <a:lstStyle/>
                    <a:p>
                      <a:pPr algn="ctr" defTabSz="609600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El Apabullado</a:t>
                      </a:r>
                    </a:p>
                    <a:p>
                      <a:pPr algn="ctr" defTabSz="609600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Retrayéndose y evitando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09600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El Fanfarrón</a:t>
                      </a:r>
                    </a:p>
                    <a:p>
                      <a:pPr algn="ctr" defTabSz="609600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Aparencia de impulso alto </a:t>
                      </a:r>
                    </a:p>
                    <a:p>
                      <a:pPr algn="ctr" defTabSz="609600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pero poca sustancia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1" name="Shape 418"/>
          <p:cNvSpPr txBox="1"/>
          <p:nvPr/>
        </p:nvSpPr>
        <p:spPr>
          <a:xfrm>
            <a:off x="5243645" y="5548238"/>
            <a:ext cx="2871924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219200">
              <a:defRPr sz="2000"/>
            </a:lvl1pPr>
          </a:lstStyle>
          <a:p>
            <a:r>
              <a:t>Compromiso</a:t>
            </a:r>
          </a:p>
        </p:txBody>
      </p:sp>
      <p:sp>
        <p:nvSpPr>
          <p:cNvPr id="342" name="Shape 419"/>
          <p:cNvSpPr txBox="1"/>
          <p:nvPr/>
        </p:nvSpPr>
        <p:spPr>
          <a:xfrm>
            <a:off x="1306341" y="3530584"/>
            <a:ext cx="1865661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219200">
              <a:defRPr sz="2000"/>
            </a:lvl1pPr>
          </a:lstStyle>
          <a:p>
            <a:r>
              <a:t>Competencia</a:t>
            </a:r>
          </a:p>
        </p:txBody>
      </p:sp>
      <p:sp>
        <p:nvSpPr>
          <p:cNvPr id="343" name="Shape 420"/>
          <p:cNvSpPr txBox="1"/>
          <p:nvPr/>
        </p:nvSpPr>
        <p:spPr>
          <a:xfrm>
            <a:off x="2423117" y="2376627"/>
            <a:ext cx="76655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219200">
              <a:defRPr sz="2000"/>
            </a:lvl1pPr>
          </a:lstStyle>
          <a:p>
            <a:r>
              <a:t>Alto</a:t>
            </a:r>
          </a:p>
        </p:txBody>
      </p:sp>
      <p:sp>
        <p:nvSpPr>
          <p:cNvPr id="344" name="Shape 421"/>
          <p:cNvSpPr txBox="1"/>
          <p:nvPr/>
        </p:nvSpPr>
        <p:spPr>
          <a:xfrm>
            <a:off x="2527050" y="4606092"/>
            <a:ext cx="558683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1219200">
              <a:defRPr sz="2000"/>
            </a:lvl1pPr>
          </a:lstStyle>
          <a:p>
            <a:r>
              <a:t>Bajo</a:t>
            </a:r>
          </a:p>
        </p:txBody>
      </p:sp>
      <p:sp>
        <p:nvSpPr>
          <p:cNvPr id="345" name="Shape 422"/>
          <p:cNvSpPr txBox="1"/>
          <p:nvPr/>
        </p:nvSpPr>
        <p:spPr>
          <a:xfrm>
            <a:off x="8246119" y="5563110"/>
            <a:ext cx="52594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1219200">
              <a:defRPr sz="2000"/>
            </a:lvl1pPr>
          </a:lstStyle>
          <a:p>
            <a:r>
              <a:t>Alto</a:t>
            </a:r>
          </a:p>
        </p:txBody>
      </p:sp>
      <p:sp>
        <p:nvSpPr>
          <p:cNvPr id="346" name="Shape 423"/>
          <p:cNvSpPr txBox="1"/>
          <p:nvPr/>
        </p:nvSpPr>
        <p:spPr>
          <a:xfrm>
            <a:off x="3921209" y="5608830"/>
            <a:ext cx="467247" cy="24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1219200">
              <a:defRPr sz="2000"/>
            </a:lvl1pPr>
          </a:lstStyle>
          <a:p>
            <a:r>
              <a:t>Bajo</a:t>
            </a:r>
          </a:p>
        </p:txBody>
      </p:sp>
      <p:sp>
        <p:nvSpPr>
          <p:cNvPr id="347" name="Rectángulo 6"/>
          <p:cNvSpPr txBox="1"/>
          <p:nvPr/>
        </p:nvSpPr>
        <p:spPr>
          <a:xfrm>
            <a:off x="473010" y="376501"/>
            <a:ext cx="11230247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112038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Tratar Emociones</a:t>
            </a:r>
          </a:p>
        </p:txBody>
      </p:sp>
      <p:sp>
        <p:nvSpPr>
          <p:cNvPr id="348" name="Rectángulo 7"/>
          <p:cNvSpPr/>
          <p:nvPr/>
        </p:nvSpPr>
        <p:spPr>
          <a:xfrm>
            <a:off x="372533" y="410365"/>
            <a:ext cx="45721" cy="537904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51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sp>
        <p:nvSpPr>
          <p:cNvPr id="352" name="CAPACIDAD"/>
          <p:cNvSpPr txBox="1"/>
          <p:nvPr/>
        </p:nvSpPr>
        <p:spPr>
          <a:xfrm>
            <a:off x="4572000" y="430399"/>
            <a:ext cx="304800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CAPACIDAD</a:t>
            </a:r>
          </a:p>
        </p:txBody>
      </p:sp>
      <p:sp>
        <p:nvSpPr>
          <p:cNvPr id="353" name="ES EL EJERCICIO AL TOMAR DECISIONES CUANDO…"/>
          <p:cNvSpPr/>
          <p:nvPr/>
        </p:nvSpPr>
        <p:spPr>
          <a:xfrm>
            <a:off x="2256979" y="2349499"/>
            <a:ext cx="6461132" cy="675637"/>
          </a:xfrm>
          <a:prstGeom prst="rect">
            <a:avLst/>
          </a:prstGeom>
          <a:ln w="25400">
            <a:solidFill>
              <a:srgbClr val="8C3A38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ES EL EJERCICIO AL TOMAR DECISIONES CUANDO </a:t>
            </a:r>
          </a:p>
          <a:p>
            <a: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LLEVAMOS A CABO ACTIVIDADES DIRIGIDAS A UNA META</a:t>
            </a:r>
          </a:p>
        </p:txBody>
      </p:sp>
      <p:sp>
        <p:nvSpPr>
          <p:cNvPr id="354" name="CAPACIDAD"/>
          <p:cNvSpPr/>
          <p:nvPr/>
        </p:nvSpPr>
        <p:spPr>
          <a:xfrm>
            <a:off x="2209800" y="3841749"/>
            <a:ext cx="3200400" cy="396237"/>
          </a:xfrm>
          <a:prstGeom prst="rect">
            <a:avLst/>
          </a:prstGeom>
          <a:ln w="25400">
            <a:solidFill>
              <a:srgbClr val="8C3A38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CAPACIDAD</a:t>
            </a:r>
          </a:p>
        </p:txBody>
      </p:sp>
      <p:sp>
        <p:nvSpPr>
          <p:cNvPr id="355" name="LA CAPACIDAD DE UNA PERSONA ES EL USO DISCRECIONAL DEL JUICIO EN LA TOMA DE DECISIONES DENTRO DE UN HORIZONTE DE TIEMPO DETERMINADO"/>
          <p:cNvSpPr/>
          <p:nvPr/>
        </p:nvSpPr>
        <p:spPr>
          <a:xfrm>
            <a:off x="2235200" y="4560887"/>
            <a:ext cx="7162800" cy="955037"/>
          </a:xfrm>
          <a:prstGeom prst="rect">
            <a:avLst/>
          </a:prstGeom>
          <a:ln w="25400">
            <a:solidFill>
              <a:srgbClr val="8C3A38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LA CAPACIDAD DE UNA PERSONA ES EL USO DISCRECIONAL DEL JUICIO EN LA TOMA DE DECISIONES DENTRO DE UN HORIZONTE DE TIEMPO DETERMINADO</a:t>
            </a:r>
          </a:p>
        </p:txBody>
      </p:sp>
      <p:sp>
        <p:nvSpPr>
          <p:cNvPr id="356" name="TRABAJO"/>
          <p:cNvSpPr/>
          <p:nvPr/>
        </p:nvSpPr>
        <p:spPr>
          <a:xfrm>
            <a:off x="2209800" y="1593849"/>
            <a:ext cx="3200400" cy="396237"/>
          </a:xfrm>
          <a:prstGeom prst="rect">
            <a:avLst/>
          </a:prstGeom>
          <a:ln w="25400">
            <a:solidFill>
              <a:srgbClr val="8C3A38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TRABAJO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8C21A1-705D-3640-B41B-F0BDACCF3DCB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59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sp>
        <p:nvSpPr>
          <p:cNvPr id="360" name="La Capacidad se puede desarrollar??"/>
          <p:cNvSpPr txBox="1"/>
          <p:nvPr/>
        </p:nvSpPr>
        <p:spPr>
          <a:xfrm>
            <a:off x="2034251" y="2081459"/>
            <a:ext cx="7941233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La Capacidad se puede desarrollar??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56E30C-D057-5940-BFC4-5567B3915F83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63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sp>
        <p:nvSpPr>
          <p:cNvPr id="364" name="La Capacidad se puede desarrollar??…"/>
          <p:cNvSpPr txBox="1"/>
          <p:nvPr/>
        </p:nvSpPr>
        <p:spPr>
          <a:xfrm>
            <a:off x="2438549" y="2081459"/>
            <a:ext cx="7941234" cy="288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La Capacidad se puede desarrollar??</a:t>
            </a:r>
          </a:p>
          <a:p>
            <a:pPr algn="ctr"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  <a:p>
            <a:pPr algn="ctr"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NO</a:t>
            </a:r>
          </a:p>
          <a:p>
            <a:pPr algn="ctr"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  <a:p>
            <a:pPr algn="ctr">
              <a:defRPr sz="37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Es Predecible, limitada y genetica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41C498-739D-7E40-B5BA-8ED49184FDF0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67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pic>
        <p:nvPicPr>
          <p:cNvPr id="368" name="vol06.png" descr="vol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287243"/>
            <a:ext cx="7048500" cy="49149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957BEC-3B29-424E-94D6-865DB82F1A55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ángulo 7"/>
          <p:cNvSpPr/>
          <p:nvPr/>
        </p:nvSpPr>
        <p:spPr>
          <a:xfrm>
            <a:off x="372533" y="410365"/>
            <a:ext cx="45722" cy="537905"/>
          </a:xfrm>
          <a:prstGeom prst="rect">
            <a:avLst/>
          </a:prstGeom>
          <a:solidFill>
            <a:srgbClr val="112038">
              <a:alpha val="94902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112038"/>
                </a:solidFill>
              </a:defRPr>
            </a:pPr>
            <a:endParaRPr/>
          </a:p>
        </p:txBody>
      </p:sp>
      <p:sp>
        <p:nvSpPr>
          <p:cNvPr id="371" name="Tratar emociones"/>
          <p:cNvSpPr txBox="1"/>
          <p:nvPr/>
        </p:nvSpPr>
        <p:spPr>
          <a:xfrm>
            <a:off x="531370" y="434340"/>
            <a:ext cx="2835506" cy="48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/>
            </a:lvl1pPr>
          </a:lstStyle>
          <a:p>
            <a:r>
              <a:t>Tratar emociones</a:t>
            </a:r>
          </a:p>
        </p:txBody>
      </p:sp>
      <p:graphicFrame>
        <p:nvGraphicFramePr>
          <p:cNvPr id="372" name="Gráfica de líneas 2D"/>
          <p:cNvGraphicFramePr/>
          <p:nvPr/>
        </p:nvGraphicFramePr>
        <p:xfrm>
          <a:off x="1929706" y="1229105"/>
          <a:ext cx="8331776" cy="476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03F826F-3F01-2341-89AF-B9EA5D7FE922}"/>
              </a:ext>
            </a:extLst>
          </p:cNvPr>
          <p:cNvSpPr/>
          <p:nvPr/>
        </p:nvSpPr>
        <p:spPr>
          <a:xfrm>
            <a:off x="11464290" y="6309360"/>
            <a:ext cx="727710" cy="388620"/>
          </a:xfrm>
          <a:prstGeom prst="rect">
            <a:avLst/>
          </a:prstGeom>
          <a:solidFill>
            <a:srgbClr val="E6E9E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327</Words>
  <Application>Microsoft Macintosh PowerPoint</Application>
  <PresentationFormat>Panorámica</PresentationFormat>
  <Paragraphs>120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ヒラギノ角ゴ ProN W3</vt:lpstr>
      <vt:lpstr>Arial</vt:lpstr>
      <vt:lpstr>Calibri</vt:lpstr>
      <vt:lpstr>Calibri Light</vt:lpstr>
      <vt:lpstr>Cavolini</vt:lpstr>
      <vt:lpstr>Tahoma Bold</vt:lpstr>
      <vt:lpstr>Times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ProfeGustavo Alvarez</cp:lastModifiedBy>
  <cp:revision>7</cp:revision>
  <dcterms:modified xsi:type="dcterms:W3CDTF">2020-10-14T01:30:48Z</dcterms:modified>
</cp:coreProperties>
</file>