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13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y="6858000" cx="12192000"/>
  <p:notesSz cx="6858000" cy="9144000"/>
  <p:defaultTextStyle>
    <a:defPPr lvl="0">
      <a:defRPr lang="he-IL"/>
    </a:defPPr>
    <a:lvl1pPr defTabSz="914400" eaLnBrk="1" hangingPunct="1" latinLnBrk="0" lvl="0" marL="0" rtl="1" algn="r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1" algn="r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1" algn="r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1" algn="r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1" algn="r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1" algn="r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1" algn="r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1" algn="r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1" algn="r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" Type="http://schemas.openxmlformats.org/officeDocument/2006/relationships/theme" Target="theme/theme1.xml"/><Relationship Id="rId2" Type="http://schemas.openxmlformats.org/officeDocument/2006/relationships/presProps" Target="presProps1.xml"/><Relationship Id="rId3" Type="http://schemas.openxmlformats.org/officeDocument/2006/relationships/slideMaster" Target="slideMasters/slide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6" Type="http://schemas.openxmlformats.org/officeDocument/2006/relationships/slide" Target="slides/slide13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85789-43EC-4EAF-B81E-A27C5D078118}" type="datetimeFigureOut">
              <a:rPr lang="he-IL" smtClean="0"/>
              <a:t>ט"ז/אלול/תש"ף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92675-37FD-4062-92B7-C317776BF39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71237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85789-43EC-4EAF-B81E-A27C5D078118}" type="datetimeFigureOut">
              <a:rPr lang="he-IL" smtClean="0"/>
              <a:t>ט"ז/אלול/תש"ף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92675-37FD-4062-92B7-C317776BF39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88859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85789-43EC-4EAF-B81E-A27C5D078118}" type="datetimeFigureOut">
              <a:rPr lang="he-IL" smtClean="0"/>
              <a:t>ט"ז/אלול/תש"ף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92675-37FD-4062-92B7-C317776BF39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67860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85789-43EC-4EAF-B81E-A27C5D078118}" type="datetimeFigureOut">
              <a:rPr lang="he-IL" smtClean="0"/>
              <a:t>ט"ז/אלול/תש"ף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92675-37FD-4062-92B7-C317776BF39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04477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85789-43EC-4EAF-B81E-A27C5D078118}" type="datetimeFigureOut">
              <a:rPr lang="he-IL" smtClean="0"/>
              <a:t>ט"ז/אלול/תש"ף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92675-37FD-4062-92B7-C317776BF39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95992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85789-43EC-4EAF-B81E-A27C5D078118}" type="datetimeFigureOut">
              <a:rPr lang="he-IL" smtClean="0"/>
              <a:t>ט"ז/אלול/תש"ף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92675-37FD-4062-92B7-C317776BF39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92753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85789-43EC-4EAF-B81E-A27C5D078118}" type="datetimeFigureOut">
              <a:rPr lang="he-IL" smtClean="0"/>
              <a:t>ט"ז/אלול/תש"ף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92675-37FD-4062-92B7-C317776BF39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35251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85789-43EC-4EAF-B81E-A27C5D078118}" type="datetimeFigureOut">
              <a:rPr lang="he-IL" smtClean="0"/>
              <a:t>ט"ז/אלול/תש"ף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92675-37FD-4062-92B7-C317776BF39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32673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85789-43EC-4EAF-B81E-A27C5D078118}" type="datetimeFigureOut">
              <a:rPr lang="he-IL" smtClean="0"/>
              <a:t>ט"ז/אלול/תש"ף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92675-37FD-4062-92B7-C317776BF39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49092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85789-43EC-4EAF-B81E-A27C5D078118}" type="datetimeFigureOut">
              <a:rPr lang="he-IL" smtClean="0"/>
              <a:t>ט"ז/אלול/תש"ף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92675-37FD-4062-92B7-C317776BF39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55559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85789-43EC-4EAF-B81E-A27C5D078118}" type="datetimeFigureOut">
              <a:rPr lang="he-IL" smtClean="0"/>
              <a:t>ט"ז/אלול/תש"ף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92675-37FD-4062-92B7-C317776BF39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51071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85789-43EC-4EAF-B81E-A27C5D078118}" type="datetimeFigureOut">
              <a:rPr lang="he-IL" smtClean="0"/>
              <a:t>ט"ז/אלול/תש"ף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92675-37FD-4062-92B7-C317776BF39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32352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-nHUCkJRxZK0P6pX_cPTJnQdJlHh5pWI/view?usp=sharin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://safayafa.co.il/resources/%D7%A4%D7%99%D7%A6%D7%95%D7%97%D7%99%D7%9D%20%D7%9C%D7%A1%D7%95%D7%9B%D7%95%D7%AA.pd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3Ag7JbEP21Vgfcd_mV9mC6KSKX9Webxd/view?usp=sharin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006d7933-d54e-428f-af48-f9a573abf8ff.filesusr.com/ugd/879a86_90edf0197c824e5cae9b89b7316e5e65.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1547446" y="1645920"/>
            <a:ext cx="9087731" cy="28698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1500" dirty="0" smtClean="0">
                <a:solidFill>
                  <a:srgbClr val="FEC224"/>
                </a:solidFill>
                <a:cs typeface="Organy" pitchFamily="2" charset="-79"/>
              </a:rPr>
              <a:t>משחקים ופעילויות  לחגי תשרי</a:t>
            </a:r>
            <a:endParaRPr lang="he-IL" sz="11500" dirty="0">
              <a:solidFill>
                <a:srgbClr val="FEC224"/>
              </a:solidFill>
              <a:cs typeface="Organy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16591" y="1842868"/>
            <a:ext cx="752621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>
              <a:latin typeface="Abraham" panose="00000500000000000000" pitchFamily="2" charset="-79"/>
              <a:cs typeface="Abraham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38880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8200" y="303113"/>
            <a:ext cx="6373836" cy="1325563"/>
          </a:xfrm>
        </p:spPr>
        <p:txBody>
          <a:bodyPr/>
          <a:lstStyle/>
          <a:p>
            <a:r>
              <a:rPr lang="he-IL" dirty="0" smtClean="0"/>
              <a:t>פיצוחים \ גלגל ענק אותיות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81354" y="1628676"/>
            <a:ext cx="7877908" cy="4548287"/>
          </a:xfrm>
        </p:spPr>
        <p:txBody>
          <a:bodyPr/>
          <a:lstStyle/>
          <a:p>
            <a:r>
              <a:rPr lang="he-IL" dirty="0" smtClean="0"/>
              <a:t>הכינו לוח פיצוחים – מצורף </a:t>
            </a:r>
            <a:r>
              <a:rPr lang="he-IL" dirty="0" smtClean="0">
                <a:hlinkClick r:id="rId3"/>
              </a:rPr>
              <a:t>בקישור כאן</a:t>
            </a:r>
            <a:endParaRPr lang="he-IL" dirty="0" smtClean="0"/>
          </a:p>
          <a:p>
            <a:endParaRPr lang="he-IL" dirty="0"/>
          </a:p>
          <a:p>
            <a:r>
              <a:rPr lang="he-IL" dirty="0" smtClean="0">
                <a:hlinkClick r:id="rId4"/>
              </a:rPr>
              <a:t>משחק חידות א-ב מאת שפה יפה</a:t>
            </a:r>
            <a:r>
              <a:rPr lang="he-IL" dirty="0" smtClean="0"/>
              <a:t> – המשחק הנפלא הזה מופיע בפורטל הפדגוגי.</a:t>
            </a:r>
          </a:p>
          <a:p>
            <a:pPr marL="0" indent="0">
              <a:buNone/>
            </a:pPr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020" y="3400779"/>
            <a:ext cx="19431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79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547317" y="0"/>
            <a:ext cx="2278965" cy="1195754"/>
          </a:xfrm>
        </p:spPr>
        <p:txBody>
          <a:bodyPr>
            <a:normAutofit fontScale="90000"/>
          </a:bodyPr>
          <a:lstStyle/>
          <a:p>
            <a:r>
              <a:rPr lang="he-IL" dirty="0" smtClean="0"/>
              <a:t>חידות בציורים</a:t>
            </a:r>
            <a:endParaRPr lang="he-IL" dirty="0"/>
          </a:p>
        </p:txBody>
      </p:sp>
      <p:sp>
        <p:nvSpPr>
          <p:cNvPr id="4" name="מלבן 3"/>
          <p:cNvSpPr/>
          <p:nvPr/>
        </p:nvSpPr>
        <p:spPr>
          <a:xfrm>
            <a:off x="-63305" y="0"/>
            <a:ext cx="7610622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TextBox 4"/>
          <p:cNvSpPr txBox="1"/>
          <p:nvPr/>
        </p:nvSpPr>
        <p:spPr>
          <a:xfrm>
            <a:off x="2025747" y="5739619"/>
            <a:ext cx="1927273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400" b="1" dirty="0" smtClean="0"/>
              <a:t>ל=ר</a:t>
            </a:r>
            <a:endParaRPr lang="he-IL" sz="4400" b="1" dirty="0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0832" y="2331353"/>
            <a:ext cx="2141146" cy="2764781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217" y="123007"/>
            <a:ext cx="19431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268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1952" y="230188"/>
            <a:ext cx="1943100" cy="647700"/>
          </a:xfrm>
          <a:prstGeom prst="rect">
            <a:avLst/>
          </a:prstGeom>
        </p:spPr>
      </p:pic>
      <p:cxnSp>
        <p:nvCxnSpPr>
          <p:cNvPr id="6" name="מחבר ישר 5"/>
          <p:cNvCxnSpPr/>
          <p:nvPr/>
        </p:nvCxnSpPr>
        <p:spPr>
          <a:xfrm flipH="1">
            <a:off x="5880296" y="0"/>
            <a:ext cx="42202" cy="68580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תמונה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5474" y="2094400"/>
            <a:ext cx="2296478" cy="2130966"/>
          </a:xfrm>
          <a:prstGeom prst="rect">
            <a:avLst/>
          </a:prstGeom>
        </p:spPr>
      </p:pic>
      <p:cxnSp>
        <p:nvCxnSpPr>
          <p:cNvPr id="11" name="מחבר חץ ישר 10"/>
          <p:cNvCxnSpPr/>
          <p:nvPr/>
        </p:nvCxnSpPr>
        <p:spPr>
          <a:xfrm flipH="1">
            <a:off x="9411286" y="1533378"/>
            <a:ext cx="745588" cy="97067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כפל 12"/>
          <p:cNvSpPr/>
          <p:nvPr/>
        </p:nvSpPr>
        <p:spPr>
          <a:xfrm>
            <a:off x="6485206" y="4225366"/>
            <a:ext cx="1856936" cy="1551222"/>
          </a:xfrm>
          <a:prstGeom prst="mathMultiply">
            <a:avLst>
              <a:gd name="adj1" fmla="val 685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92766" y="4044925"/>
            <a:ext cx="822960" cy="18620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1500" dirty="0"/>
              <a:t>ת</a:t>
            </a:r>
          </a:p>
        </p:txBody>
      </p:sp>
      <p:pic>
        <p:nvPicPr>
          <p:cNvPr id="14" name="תמונה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0034" y="1533378"/>
            <a:ext cx="1659988" cy="1627117"/>
          </a:xfrm>
          <a:prstGeom prst="rect">
            <a:avLst/>
          </a:prstGeom>
        </p:spPr>
      </p:pic>
      <p:sp>
        <p:nvSpPr>
          <p:cNvPr id="15" name="צלב 14"/>
          <p:cNvSpPr/>
          <p:nvPr/>
        </p:nvSpPr>
        <p:spPr>
          <a:xfrm>
            <a:off x="2929525" y="1960074"/>
            <a:ext cx="745587" cy="682284"/>
          </a:xfrm>
          <a:prstGeom prst="plus">
            <a:avLst>
              <a:gd name="adj" fmla="val 373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6" name="תמונה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4635" y="1305286"/>
            <a:ext cx="1234953" cy="1991860"/>
          </a:xfrm>
          <a:prstGeom prst="rect">
            <a:avLst/>
          </a:prstGeom>
        </p:spPr>
      </p:pic>
      <p:cxnSp>
        <p:nvCxnSpPr>
          <p:cNvPr id="17" name="מחבר חץ ישר 16"/>
          <p:cNvCxnSpPr/>
          <p:nvPr/>
        </p:nvCxnSpPr>
        <p:spPr>
          <a:xfrm flipH="1">
            <a:off x="2346340" y="334615"/>
            <a:ext cx="745588" cy="97067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87205" y="3563481"/>
            <a:ext cx="1927273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400" b="1" dirty="0" smtClean="0"/>
              <a:t>א=י</a:t>
            </a:r>
            <a:endParaRPr lang="he-IL" sz="4400" b="1" dirty="0"/>
          </a:p>
        </p:txBody>
      </p:sp>
    </p:spTree>
    <p:extLst>
      <p:ext uri="{BB962C8B-B14F-4D97-AF65-F5344CB8AC3E}">
        <p14:creationId xmlns:p14="http://schemas.microsoft.com/office/powerpoint/2010/main" val="3829139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1952" y="230188"/>
            <a:ext cx="1943100" cy="647700"/>
          </a:xfrm>
          <a:prstGeom prst="rect">
            <a:avLst/>
          </a:prstGeom>
        </p:spPr>
      </p:pic>
      <p:cxnSp>
        <p:nvCxnSpPr>
          <p:cNvPr id="6" name="מחבר ישר 5"/>
          <p:cNvCxnSpPr/>
          <p:nvPr/>
        </p:nvCxnSpPr>
        <p:spPr>
          <a:xfrm flipH="1">
            <a:off x="5880296" y="0"/>
            <a:ext cx="42202" cy="68580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כפל 12"/>
          <p:cNvSpPr/>
          <p:nvPr/>
        </p:nvSpPr>
        <p:spPr>
          <a:xfrm>
            <a:off x="9523827" y="3786630"/>
            <a:ext cx="1856936" cy="1551222"/>
          </a:xfrm>
          <a:prstGeom prst="mathMultiply">
            <a:avLst>
              <a:gd name="adj1" fmla="val 594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200542" y="3475804"/>
            <a:ext cx="822960" cy="18620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1500" dirty="0" smtClean="0"/>
              <a:t>ה</a:t>
            </a:r>
            <a:endParaRPr lang="he-IL" sz="11500" dirty="0"/>
          </a:p>
        </p:txBody>
      </p:sp>
      <p:sp>
        <p:nvSpPr>
          <p:cNvPr id="15" name="צלב 14"/>
          <p:cNvSpPr/>
          <p:nvPr/>
        </p:nvSpPr>
        <p:spPr>
          <a:xfrm>
            <a:off x="2968724" y="1960074"/>
            <a:ext cx="745587" cy="682284"/>
          </a:xfrm>
          <a:prstGeom prst="plus">
            <a:avLst>
              <a:gd name="adj" fmla="val 373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TextBox 17"/>
          <p:cNvSpPr txBox="1"/>
          <p:nvPr/>
        </p:nvSpPr>
        <p:spPr>
          <a:xfrm>
            <a:off x="4149969" y="1471951"/>
            <a:ext cx="921876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8000" b="1" dirty="0" smtClean="0"/>
              <a:t>ת</a:t>
            </a:r>
            <a:endParaRPr lang="he-IL" sz="6000" b="1" dirty="0"/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7424" y="1673549"/>
            <a:ext cx="1733339" cy="1781488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203" y="1358241"/>
            <a:ext cx="2200275" cy="1885950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2481" y="1795219"/>
            <a:ext cx="2725734" cy="1648118"/>
          </a:xfrm>
          <a:prstGeom prst="rect">
            <a:avLst/>
          </a:prstGeom>
        </p:spPr>
      </p:pic>
      <p:sp>
        <p:nvSpPr>
          <p:cNvPr id="19" name="צלב 18"/>
          <p:cNvSpPr/>
          <p:nvPr/>
        </p:nvSpPr>
        <p:spPr>
          <a:xfrm>
            <a:off x="8796771" y="2278136"/>
            <a:ext cx="745587" cy="682284"/>
          </a:xfrm>
          <a:prstGeom prst="plus">
            <a:avLst>
              <a:gd name="adj" fmla="val 373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57288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7391400" cy="1337066"/>
          </a:xfrm>
        </p:spPr>
        <p:txBody>
          <a:bodyPr/>
          <a:lstStyle/>
          <a:p>
            <a:r>
              <a:rPr lang="he-IL" dirty="0" smtClean="0">
                <a:hlinkClick r:id="rId3"/>
              </a:rPr>
              <a:t>בינגו חגי תשרי</a:t>
            </a:r>
            <a:endParaRPr lang="he-IL" dirty="0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68446" y="793082"/>
            <a:ext cx="4587727" cy="55573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61034" y="1549141"/>
            <a:ext cx="3263706" cy="480131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/>
              <a:t>לחצו על הכותרת (זה קישור), הדפיסו לכל ילד או  זוג ילדים לוח בינגו.</a:t>
            </a:r>
          </a:p>
          <a:p>
            <a:r>
              <a:rPr lang="he-IL" b="1" dirty="0"/>
              <a:t>  </a:t>
            </a:r>
            <a:r>
              <a:rPr lang="he-IL" b="1" dirty="0" smtClean="0"/>
              <a:t>כדי לסמן מילה, יש לענות על שאלה!</a:t>
            </a:r>
          </a:p>
          <a:p>
            <a:r>
              <a:rPr lang="he-IL" b="1" dirty="0"/>
              <a:t> </a:t>
            </a:r>
            <a:r>
              <a:rPr lang="he-IL" b="1" dirty="0" smtClean="0"/>
              <a:t>  התשובה לשאלה היא המילה אותה יש לסמן.</a:t>
            </a:r>
          </a:p>
          <a:p>
            <a:r>
              <a:rPr lang="he-IL" b="1" dirty="0" smtClean="0"/>
              <a:t>הראשון שמסמן שורה או טור, זוכה.</a:t>
            </a:r>
          </a:p>
          <a:p>
            <a:endParaRPr lang="he-IL" b="1" dirty="0"/>
          </a:p>
          <a:p>
            <a:r>
              <a:rPr lang="he-IL" b="1" dirty="0" smtClean="0"/>
              <a:t>דוגמה לשאלות:</a:t>
            </a:r>
          </a:p>
          <a:p>
            <a:pPr marL="342900" indent="-342900">
              <a:buAutoNum type="arabicPeriod"/>
            </a:pPr>
            <a:r>
              <a:rPr lang="he-IL" b="1" dirty="0" smtClean="0"/>
              <a:t>מארבעת המינים, ללא טעם וריח. (ערבה)</a:t>
            </a:r>
          </a:p>
          <a:p>
            <a:pPr marL="342900" indent="-342900">
              <a:buAutoNum type="arabicPeriod"/>
            </a:pPr>
            <a:r>
              <a:rPr lang="he-IL" b="1" dirty="0" smtClean="0"/>
              <a:t>שם נוסף לחג הסוכות ( חג האסיף).</a:t>
            </a:r>
          </a:p>
          <a:p>
            <a:pPr marL="342900" indent="-342900">
              <a:buAutoNum type="arabicPeriod"/>
            </a:pPr>
            <a:r>
              <a:rPr lang="he-IL" b="1" dirty="0" smtClean="0"/>
              <a:t>אומרים אותן בחודש אלול ועד יום כיפור.</a:t>
            </a:r>
            <a:endParaRPr lang="he-IL" b="1" dirty="0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143" y="3302098"/>
            <a:ext cx="19431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901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הדפיסו והכינו איגרות ברכה</a:t>
            </a:r>
            <a:endParaRPr lang="he-IL" dirty="0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645" y="1690688"/>
            <a:ext cx="5785344" cy="41063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CDAD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11" y="1690688"/>
            <a:ext cx="5865514" cy="41632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BA3BE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900" y="0"/>
            <a:ext cx="19431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893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301" y="1707158"/>
            <a:ext cx="5984631" cy="42478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3C43B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he-IL" dirty="0" smtClean="0"/>
              <a:t>הדפיסו והכינו איגרות ברכה</a:t>
            </a:r>
            <a:endParaRPr lang="he-IL" dirty="0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900" y="0"/>
            <a:ext cx="19431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179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827498" cy="1325563"/>
          </a:xfrm>
        </p:spPr>
        <p:txBody>
          <a:bodyPr/>
          <a:lstStyle/>
          <a:p>
            <a:r>
              <a:rPr lang="he-IL" dirty="0" smtClean="0">
                <a:hlinkClick r:id="rId3"/>
              </a:rPr>
              <a:t>משימת פלקטים – בהשראת מכון שיטים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38200" y="1690688"/>
            <a:ext cx="6955302" cy="4486275"/>
          </a:xfrm>
        </p:spPr>
        <p:txBody>
          <a:bodyPr/>
          <a:lstStyle/>
          <a:p>
            <a:pPr marL="0" indent="0">
              <a:buNone/>
            </a:pPr>
            <a:r>
              <a:rPr lang="he-IL" dirty="0" smtClean="0"/>
              <a:t>כתבו על פלקטים את הכותרות הבאות, התלמידים יתייחסו בכתב לכל כותרת:</a:t>
            </a:r>
          </a:p>
          <a:p>
            <a:pPr marL="0" indent="0">
              <a:buNone/>
            </a:pPr>
            <a:endParaRPr lang="he-IL" dirty="0"/>
          </a:p>
          <a:p>
            <a:r>
              <a:rPr lang="he-IL" dirty="0" smtClean="0"/>
              <a:t>ראש השנה בשבילי הוא..</a:t>
            </a:r>
          </a:p>
          <a:p>
            <a:r>
              <a:rPr lang="he-IL" dirty="0" smtClean="0"/>
              <a:t>משהו חדש שמתחיל אצלי..</a:t>
            </a:r>
          </a:p>
          <a:p>
            <a:r>
              <a:rPr lang="he-IL" dirty="0" smtClean="0"/>
              <a:t>התחלה חדשה עבורי היא: ...</a:t>
            </a:r>
          </a:p>
          <a:p>
            <a:r>
              <a:rPr lang="he-IL" dirty="0" smtClean="0"/>
              <a:t>עשרת ימי תודה... – על מה אני רוצה להודות</a:t>
            </a:r>
          </a:p>
          <a:p>
            <a:r>
              <a:rPr lang="he-IL" dirty="0" smtClean="0"/>
              <a:t>אושפיזין שארצה לארח בסוכתי...</a:t>
            </a:r>
          </a:p>
          <a:p>
            <a:r>
              <a:rPr lang="he-IL" dirty="0" smtClean="0"/>
              <a:t>בחגי תשרי אני הכי ...</a:t>
            </a:r>
          </a:p>
          <a:p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900" y="3243287"/>
            <a:ext cx="19431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97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547317" y="0"/>
            <a:ext cx="2091984" cy="1351133"/>
          </a:xfrm>
        </p:spPr>
        <p:txBody>
          <a:bodyPr/>
          <a:lstStyle/>
          <a:p>
            <a:r>
              <a:rPr lang="he-IL" dirty="0" smtClean="0"/>
              <a:t>מבוכים</a:t>
            </a:r>
            <a:endParaRPr lang="he-IL" dirty="0"/>
          </a:p>
        </p:txBody>
      </p:sp>
      <p:sp>
        <p:nvSpPr>
          <p:cNvPr id="7" name="מלבן 6"/>
          <p:cNvSpPr/>
          <p:nvPr/>
        </p:nvSpPr>
        <p:spPr>
          <a:xfrm>
            <a:off x="-63305" y="0"/>
            <a:ext cx="7610622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29008" y="1407270"/>
            <a:ext cx="4446710" cy="4367774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15044" y="3199472"/>
            <a:ext cx="533400" cy="662866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40"/>
          <a:stretch/>
        </p:blipFill>
        <p:spPr>
          <a:xfrm>
            <a:off x="3742006" y="324314"/>
            <a:ext cx="806696" cy="10191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69477" y="6095622"/>
            <a:ext cx="354505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dirty="0" smtClean="0"/>
              <a:t>הביאו את התפוח אל הדבש..</a:t>
            </a:r>
            <a:endParaRPr lang="he-IL" sz="2000" b="1" dirty="0"/>
          </a:p>
        </p:txBody>
      </p:sp>
      <p:pic>
        <p:nvPicPr>
          <p:cNvPr id="10" name="תמונה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020" y="3400779"/>
            <a:ext cx="19431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124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-63305" y="0"/>
            <a:ext cx="7610622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0339" y="1087121"/>
            <a:ext cx="4983334" cy="4963159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5756" y="6050280"/>
            <a:ext cx="952500" cy="762000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5756" y="142534"/>
            <a:ext cx="933450" cy="8953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83209" y="163136"/>
            <a:ext cx="354505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dirty="0" smtClean="0"/>
              <a:t>הביאו את הדבורה אל חלת הדבש..</a:t>
            </a:r>
            <a:endParaRPr lang="he-IL" sz="2000" b="1" dirty="0"/>
          </a:p>
        </p:txBody>
      </p:sp>
      <p:pic>
        <p:nvPicPr>
          <p:cNvPr id="9" name="תמונה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020" y="3400779"/>
            <a:ext cx="19431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333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-1018735" y="193748"/>
            <a:ext cx="10515600" cy="1325563"/>
          </a:xfrm>
        </p:spPr>
        <p:txBody>
          <a:bodyPr/>
          <a:lstStyle/>
          <a:p>
            <a:r>
              <a:rPr lang="he-IL" dirty="0" smtClean="0"/>
              <a:t>האותיות התבלבלו.. מה הם סמלי החג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53218" y="1519311"/>
            <a:ext cx="7413674" cy="5106572"/>
          </a:xfrm>
        </p:spPr>
        <p:txBody>
          <a:bodyPr/>
          <a:lstStyle/>
          <a:p>
            <a:r>
              <a:rPr lang="he-IL" dirty="0" smtClean="0"/>
              <a:t>לא שר גד</a:t>
            </a:r>
            <a:r>
              <a:rPr lang="he-IL" dirty="0" smtClean="0"/>
              <a:t>ש </a:t>
            </a:r>
            <a:endParaRPr lang="he-IL" dirty="0" smtClean="0"/>
          </a:p>
          <a:p>
            <a:r>
              <a:rPr lang="he-IL" dirty="0" smtClean="0"/>
              <a:t>קלס    –              לסילוק כל עוונותינו</a:t>
            </a:r>
          </a:p>
          <a:p>
            <a:r>
              <a:rPr lang="he-IL" dirty="0" smtClean="0"/>
              <a:t>שימי עתר </a:t>
            </a:r>
            <a:r>
              <a:rPr lang="he-IL" dirty="0" err="1" smtClean="0"/>
              <a:t>ב</a:t>
            </a:r>
            <a:r>
              <a:rPr lang="he-IL" dirty="0" err="1" smtClean="0"/>
              <a:t>תוה</a:t>
            </a:r>
            <a:r>
              <a:rPr lang="he-IL" dirty="0" err="1" smtClean="0"/>
              <a:t>ש</a:t>
            </a:r>
            <a:endParaRPr lang="he-IL" dirty="0" smtClean="0"/>
          </a:p>
          <a:p>
            <a:r>
              <a:rPr lang="he-IL" dirty="0" smtClean="0"/>
              <a:t>מינור</a:t>
            </a:r>
          </a:p>
          <a:p>
            <a:r>
              <a:rPr lang="he-IL" dirty="0" smtClean="0"/>
              <a:t>פתוח שבדב</a:t>
            </a:r>
          </a:p>
          <a:p>
            <a:r>
              <a:rPr lang="he-IL" dirty="0" err="1" smtClean="0"/>
              <a:t>עבראת</a:t>
            </a:r>
            <a:r>
              <a:rPr lang="he-IL" dirty="0" smtClean="0"/>
              <a:t> </a:t>
            </a:r>
            <a:r>
              <a:rPr lang="he-IL" dirty="0" err="1" smtClean="0"/>
              <a:t>נממיה</a:t>
            </a:r>
            <a:endParaRPr lang="he-IL" dirty="0" smtClean="0"/>
          </a:p>
          <a:p>
            <a:r>
              <a:rPr lang="he-IL" dirty="0" err="1" smtClean="0"/>
              <a:t>פניזאשוי</a:t>
            </a:r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020" y="3400779"/>
            <a:ext cx="19431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677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תשובות לשקופית הקודמת</a:t>
            </a:r>
            <a:endParaRPr lang="he-IL" dirty="0"/>
          </a:p>
        </p:txBody>
      </p:sp>
      <p:sp>
        <p:nvSpPr>
          <p:cNvPr id="4" name="מציין מיקום תוכן 2"/>
          <p:cNvSpPr txBox="1">
            <a:spLocks/>
          </p:cNvSpPr>
          <p:nvPr/>
        </p:nvSpPr>
        <p:spPr>
          <a:xfrm>
            <a:off x="3643532" y="1690688"/>
            <a:ext cx="7413674" cy="5106572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/>
              <a:t>ראש של דג</a:t>
            </a:r>
          </a:p>
          <a:p>
            <a:r>
              <a:rPr lang="he-IL" dirty="0" smtClean="0"/>
              <a:t>סלק – לסילוק כל עוונותינו</a:t>
            </a:r>
          </a:p>
          <a:p>
            <a:r>
              <a:rPr lang="he-IL" dirty="0" smtClean="0"/>
              <a:t>עשרת ימי תשובה</a:t>
            </a:r>
          </a:p>
          <a:p>
            <a:r>
              <a:rPr lang="he-IL" dirty="0" smtClean="0"/>
              <a:t>רימון</a:t>
            </a:r>
          </a:p>
          <a:p>
            <a:r>
              <a:rPr lang="he-IL" dirty="0" smtClean="0"/>
              <a:t>תפוח בדבש</a:t>
            </a:r>
          </a:p>
          <a:p>
            <a:r>
              <a:rPr lang="he-IL" dirty="0" smtClean="0"/>
              <a:t>ארבעת המינים</a:t>
            </a:r>
          </a:p>
          <a:p>
            <a:r>
              <a:rPr lang="he-IL" dirty="0" smtClean="0"/>
              <a:t>אושפיזין</a:t>
            </a:r>
            <a:endParaRPr lang="he-IL" dirty="0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5656" y="56357"/>
            <a:ext cx="19431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916999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