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FDB7-8494-4B50-8614-30A0F1961364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FB5A-F39C-4918-9247-129720CA80B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CE4A-6BA7-4D95-A825-99B92E3E8A4B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D9CA-C9FF-44A6-A278-972C932EDF9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DF73-103C-43A5-9CBE-F3807E39AB9B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EB3F-581C-4FA4-8EA8-35705EFA1B0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1F63-B13E-4372-B9BC-F2713A3966AD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F9B9-C93F-45F5-9F52-4E18BD33714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263A-5EAC-4391-8FA0-87BD7507215B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7AA4-2B24-42D3-90B4-7326E4094F4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A860-DB82-4F52-8CE2-DF8A0AFE5E7A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86858-B6E8-4AE9-B82D-AA35C30E71A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455B-C871-490A-8CB4-D22CEAC98174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79187-E713-4959-B17D-089979D5F96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AE0B-452A-4B8B-B005-57B312F87314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0C37-39C3-434C-84BE-35AA644B01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8FBA6-9F47-4506-AC1E-B6F65335F95E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F4F5-7EE7-4915-863B-9006C4DDF7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A89A-9D84-40B8-9BBD-AC75DC7D3622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E6A4-65D9-47C5-9C85-114FC2A8E18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4C50E-AE76-4272-9DA0-0AEB4FDF3193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7417-E0F8-4F05-B77A-93751B9966C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69E8E3-C396-4E47-AB80-3205765D54C2}" type="datetimeFigureOut">
              <a:rPr lang="he-IL"/>
              <a:pPr>
                <a:defRPr/>
              </a:pPr>
              <a:t>כ'/שבט/תשפ"א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7052C1-2C3A-4DC7-9868-4568AE6405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785813" y="1143000"/>
            <a:ext cx="7772400" cy="1470025"/>
          </a:xfrm>
        </p:spPr>
        <p:txBody>
          <a:bodyPr/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השתלמות</a:t>
            </a:r>
            <a:b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</a:br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שיח פדגוגי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/>
            </a:r>
            <a:br>
              <a:rPr lang="he-IL" b="1" dirty="0" smtClean="0">
                <a:solidFill>
                  <a:srgbClr val="0070C0"/>
                </a:solidFill>
                <a:cs typeface="David" pitchFamily="2" charset="-79"/>
              </a:rPr>
            </a:br>
            <a: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David" pitchFamily="2" charset="-79"/>
              </a:rPr>
              <a:t>מפגש ראשון 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- מיפויים</a:t>
            </a:r>
            <a:br>
              <a:rPr lang="he-IL" b="1" dirty="0" smtClean="0">
                <a:solidFill>
                  <a:srgbClr val="0070C0"/>
                </a:solidFill>
                <a:cs typeface="David" pitchFamily="2" charset="-79"/>
              </a:rPr>
            </a:br>
            <a:endParaRPr lang="he-IL" b="1" dirty="0" smtClean="0">
              <a:solidFill>
                <a:srgbClr val="0070C0"/>
              </a:solidFill>
              <a:cs typeface="David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71625" y="3214688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he-IL" b="1" dirty="0" smtClean="0">
              <a:solidFill>
                <a:schemeClr val="tx1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1"/>
                </a:solidFill>
                <a:cs typeface="David" pitchFamily="2" charset="-79"/>
              </a:rPr>
              <a:t>הובלה פדגוגית של בית הספר </a:t>
            </a:r>
          </a:p>
        </p:txBody>
      </p:sp>
      <p:pic>
        <p:nvPicPr>
          <p:cNvPr id="2052" name="Picture 5" descr="C:\Documents and Settings\שרון\Local Settings\Temporary Internet Files\Content.IE5\T3KL7QFJ\MC9004338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000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1"/>
          <p:cNvSpPr txBox="1">
            <a:spLocks/>
          </p:cNvSpPr>
          <p:nvPr/>
        </p:nvSpPr>
        <p:spPr bwMode="auto">
          <a:xfrm>
            <a:off x="2483768" y="5301208"/>
            <a:ext cx="4680520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David" pitchFamily="2" charset="-79"/>
              </a:rPr>
              <a:t>שרית חדד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2400" b="1" dirty="0" smtClean="0">
                <a:solidFill>
                  <a:srgbClr val="0070C0"/>
                </a:solidFill>
                <a:latin typeface="+mj-lt"/>
                <a:ea typeface="+mj-ea"/>
                <a:cs typeface="David" pitchFamily="2" charset="-79"/>
              </a:rPr>
              <a:t>יועצת ארגונית-פדגוגית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Davi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cs typeface="David" pitchFamily="2" charset="-79"/>
              </a:rPr>
              <a:t/>
            </a:r>
            <a:br>
              <a:rPr lang="he-IL" b="1" dirty="0" smtClean="0">
                <a:cs typeface="David" pitchFamily="2" charset="-79"/>
              </a:rPr>
            </a:br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מיפוי כיתה אחרי ציוני מבחן  </a:t>
            </a:r>
            <a:r>
              <a:rPr lang="en-US" dirty="0" smtClean="0">
                <a:solidFill>
                  <a:srgbClr val="0070C0"/>
                </a:solidFill>
                <a:cs typeface="David" pitchFamily="2" charset="-79"/>
              </a:rPr>
              <a:t/>
            </a:r>
            <a:br>
              <a:rPr lang="en-US" dirty="0" smtClean="0">
                <a:solidFill>
                  <a:srgbClr val="0070C0"/>
                </a:solidFill>
                <a:cs typeface="David" pitchFamily="2" charset="-79"/>
              </a:rPr>
            </a:br>
            <a:endParaRPr lang="he-IL" dirty="0" smtClean="0">
              <a:solidFill>
                <a:srgbClr val="0070C0"/>
              </a:solidFill>
              <a:cs typeface="David" pitchFamily="2" charset="-79"/>
            </a:endParaRPr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לפניכם מיפוי לדוגמה. </a:t>
            </a:r>
          </a:p>
          <a:p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Arial" pitchFamily="34" charset="0"/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נהלו שיח מנהל-מורה מקצועי על הנתונים שקיבלתם </a:t>
            </a:r>
          </a:p>
          <a:p>
            <a:endParaRPr lang="he-IL" dirty="0" smtClean="0"/>
          </a:p>
        </p:txBody>
      </p:sp>
      <p:pic>
        <p:nvPicPr>
          <p:cNvPr id="11268" name="Picture 2" descr="C:\Documents and Settings\שרון\Local Settings\Temporary Internet Files\Content.IE5\MYIBF7A6\MC900234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1714500"/>
            <a:ext cx="271303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b="1" dirty="0" smtClean="0">
                <a:solidFill>
                  <a:srgbClr val="0070C0"/>
                </a:solidFill>
                <a:cs typeface="David" pitchFamily="2" charset="-79"/>
              </a:rPr>
              <a:t>המלצות למיפוי מיטבי של כיתה אחרי ציון מבחן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בכותרת המיפוי יש לציין את שם המורה, מקצוע, כיתה, תאריך, מספר התלמידים בכיתה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חלוקת ההישגים לעשירונים, כולל מספר התלמידים באותו עשירון, שמותיהם והציון שלהם.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המרה לאחוזים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התייחסות לתלמידים שלא נבחנו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פילוח נתונים על-ידי תוכנת </a:t>
            </a:r>
            <a:r>
              <a:rPr lang="he-IL" dirty="0" err="1" smtClean="0">
                <a:solidFill>
                  <a:srgbClr val="00B0F0"/>
                </a:solidFill>
                <a:cs typeface="David" pitchFamily="2" charset="-79"/>
              </a:rPr>
              <a:t>המשו"ב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העברת ניתוח ראשוני של המורה לרכז המקצוע לשיח פדגוגי אופרטיבי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</a:endParaRP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למעקב מהימן</a:t>
            </a:r>
          </a:p>
        </p:txBody>
      </p:sp>
      <p:sp>
        <p:nvSpPr>
          <p:cNvPr id="3" name="משולש שווה שוקיים 2"/>
          <p:cNvSpPr/>
          <p:nvPr/>
        </p:nvSpPr>
        <p:spPr>
          <a:xfrm>
            <a:off x="2214563" y="2214563"/>
            <a:ext cx="4357687" cy="28575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059832" y="1484784"/>
            <a:ext cx="2448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עותק המבחן 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683568" y="5214938"/>
            <a:ext cx="2808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ציונים/הישגים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5500688" y="5214938"/>
            <a:ext cx="25997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תוכנית לימודים</a:t>
            </a:r>
          </a:p>
        </p:txBody>
      </p:sp>
      <p:pic>
        <p:nvPicPr>
          <p:cNvPr id="7" name="תמונה 6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סיכום המלצות לביצוע מיפוי מיטבי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מיפוי לא צריך להיות עמוס מידי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יש להבליט נתונים מרכזיים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חשוב לנתח את המיפוי ולקבוע יעדים בעקבותיו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המיפוי צריך לכלול כמה שיותר פרמטרים הרלוונטיים לקבלת תמונה מלאה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שלבים בעבודה עם מיפויים:</a:t>
            </a:r>
            <a:endParaRPr lang="en-US" b="1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הכנת (איסוף נתונים + צביעה/סימון)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ניתוח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הסקת מסקנות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מעקב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dirty="0" smtClean="0"/>
          </a:p>
        </p:txBody>
      </p:sp>
      <p:pic>
        <p:nvPicPr>
          <p:cNvPr id="14340" name="Picture 4" descr="http://lironstudyskills.files.wordpress.com/2012/05/d7a8d7a9d799d79ed7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786188"/>
            <a:ext cx="18573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רגע לפני שמסיימים ...</a:t>
            </a:r>
          </a:p>
        </p:txBody>
      </p:sp>
      <p:pic>
        <p:nvPicPr>
          <p:cNvPr id="3" name="תמונה 2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37312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357188" y="2857500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"אין חדש תחת השמש"</a:t>
            </a:r>
          </a:p>
        </p:txBody>
      </p:sp>
      <p:pic>
        <p:nvPicPr>
          <p:cNvPr id="3075" name="Picture 5" descr="C:\Documents and Settings\שרון\Local Settings\Temporary Internet Files\Content.IE5\T3KL7QFJ\MC9004404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14313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כותרת 1"/>
          <p:cNvSpPr txBox="1">
            <a:spLocks/>
          </p:cNvSpPr>
          <p:nvPr/>
        </p:nvSpPr>
        <p:spPr bwMode="auto">
          <a:xfrm>
            <a:off x="539552" y="465313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David" pitchFamily="2" charset="-79"/>
              </a:rPr>
              <a:t>חידוד וארגון</a:t>
            </a:r>
          </a:p>
        </p:txBody>
      </p:sp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נושאים מתוכננים: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מיפויים, מעקב ויעדים פדגוגיים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תוכניות לימוד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מבחנים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שעות פרטניות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צפייה בשיעור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משוב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מבנה ארגוני ותפקידים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he-IL" sz="30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          יצירת שפה פדגוגית בית ספרית בראיה 6 שנתית</a:t>
            </a:r>
            <a:endParaRPr lang="en-US" sz="30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sz="3000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מיפויים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, מעקב ויעדים פדגוגיים </a:t>
            </a:r>
          </a:p>
        </p:txBody>
      </p:sp>
      <p:sp>
        <p:nvSpPr>
          <p:cNvPr id="512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באילו מיפויים משתמשים בבית הספר שלכם?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מהי, לדעתכם, חשיבות השימוש במיפויים?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79845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תהליך מיטבי לביצוע ושימוש במיפוי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איסוף נתונים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קביעת תבחינים 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הנתונים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זיהוי וסימון נתונים (קצוות ו/או נתונים מרכזיים) 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ניתוח ועיבוד הנתונים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הסקת מסקנות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קבלת החלטות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מעקב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מיפויים שכיחים בבתי הספר  </a:t>
            </a:r>
          </a:p>
        </p:txBody>
      </p:sp>
      <p:sp>
        <p:nvSpPr>
          <p:cNvPr id="7171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he-IL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שכבתי / כיתתי על-פי ציונים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ריכוז הישגים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מבחן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כיתה אחרי ציוני מבחן </a:t>
            </a: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שלבי מיפוי כיתה/שכבה על פי ציונים </a:t>
            </a:r>
          </a:p>
        </p:txBody>
      </p:sp>
      <p:sp>
        <p:nvSpPr>
          <p:cNvPr id="819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איסוף נתונים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כגון: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שמות, הישגים, הקבצות, מגמות, התאמות, תוכניות, </a:t>
            </a:r>
            <a:r>
              <a:rPr lang="he-IL" dirty="0" err="1" smtClean="0">
                <a:solidFill>
                  <a:srgbClr val="00B0F0"/>
                </a:solidFill>
                <a:cs typeface="David" pitchFamily="2" charset="-79"/>
              </a:rPr>
              <a:t>תלמידאות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, מוטיבציה, התנהגות, יכולת, נקודות חוזק וקשיים. </a:t>
            </a:r>
          </a:p>
          <a:p>
            <a:pPr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  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במהלך השנה התייחסות לצפי במקצועות הרלוונטיים.  </a:t>
            </a:r>
          </a:p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סימון הנתונים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– הנתון החשוב ביותר חייב לבלוט. </a:t>
            </a:r>
          </a:p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ריכוז הנתונים </a:t>
            </a: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כולל של הנתונים 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37312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ריכוז הישגים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הישגים פירושו איסוף הנתונים מרכזי המקצוע.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יתרונות:</a:t>
            </a:r>
            <a:r>
              <a:rPr lang="en-US" b="1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b="1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מחייב ריכוז הנתונים וניתוחם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אחריות וסמכות הרכזים בקידום הצוות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למנהל ולרכז הפדגוגי לקבל תמונת מצב עדכנית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שיח פדגוגי ממוקד המבוסס על נתונים מדויקים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הצבת יעדים לשנה הבאה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מיקוד המורים בפרמטרים הנמדדים </a:t>
            </a: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מיפוי מבחן </a:t>
            </a:r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על-פי נושאים ושאלות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ניקוד כל שאלה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ריכוז התוצאות – ממוצע לכל שאלה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מיון הרשימה על-פי סדר עולה של ציוני התלמידים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סימון נקודות החוזק והתורפה, תוך התמקדות בילדי האמצע 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קבלת החלטה:  על מה חוזרים,  מה מתקנים ובאיזה אופן 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</p:txBody>
      </p:sp>
      <p:pic>
        <p:nvPicPr>
          <p:cNvPr id="10244" name="Picture 13" descr="C:\Documents and Settings\שרון\Local Settings\Temporary Internet Files\Content.IE5\KL8D81VK\MP9004011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277336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389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David</vt:lpstr>
      <vt:lpstr>Times New Roman</vt:lpstr>
      <vt:lpstr>Wingdings</vt:lpstr>
      <vt:lpstr>ערכת נושא Office</vt:lpstr>
      <vt:lpstr>השתלמות שיח פדגוגי מפגש ראשון - מיפויים </vt:lpstr>
      <vt:lpstr>"אין חדש תחת השמש"</vt:lpstr>
      <vt:lpstr>נושאים מתוכננים:</vt:lpstr>
      <vt:lpstr>מיפויים, מעקב ויעדים פדגוגיים </vt:lpstr>
      <vt:lpstr>תהליך מיטבי לביצוע ושימוש במיפוי </vt:lpstr>
      <vt:lpstr>מיפויים שכיחים בבתי הספר  </vt:lpstr>
      <vt:lpstr>שלבי מיפוי כיתה/שכבה על פי ציונים </vt:lpstr>
      <vt:lpstr>ריכוז הישגים </vt:lpstr>
      <vt:lpstr>מיפוי מבחן </vt:lpstr>
      <vt:lpstr> מיפוי כיתה אחרי ציוני מבחן   </vt:lpstr>
      <vt:lpstr>המלצות למיפוי מיטבי של כיתה אחרי ציון מבחן </vt:lpstr>
      <vt:lpstr>למעקב מהימן</vt:lpstr>
      <vt:lpstr>סיכום המלצות לביצוע מיפוי מיטבי</vt:lpstr>
      <vt:lpstr>רגע לפני שמסיימים ...</vt:lpstr>
    </vt:vector>
  </TitlesOfParts>
  <Company>חליבה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מנהלים  בת ים, מפגש ראשון</dc:title>
  <dc:creator>אלי</dc:creator>
  <cp:lastModifiedBy>Erella</cp:lastModifiedBy>
  <cp:revision>20</cp:revision>
  <dcterms:created xsi:type="dcterms:W3CDTF">2012-10-13T16:36:40Z</dcterms:created>
  <dcterms:modified xsi:type="dcterms:W3CDTF">2021-02-02T13:13:51Z</dcterms:modified>
</cp:coreProperties>
</file>