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7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5" r:id="rId9"/>
    <p:sldId id="267" r:id="rId10"/>
    <p:sldId id="268" r:id="rId11"/>
    <p:sldId id="264" r:id="rId12"/>
    <p:sldId id="266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he-IL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FEAAAD-4DE0-47C7-9E2E-EEA3F6985164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he-IL" noProof="0" smtClean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66EC3A6-9DD2-40D0-9E5D-76F83C15C49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9211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e-IL" smtClean="0"/>
          </a:p>
        </p:txBody>
      </p:sp>
      <p:sp>
        <p:nvSpPr>
          <p:cNvPr id="16388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8EF796-387D-4F39-98C4-633CA078906A}" type="slidenum">
              <a:rPr lang="he-I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35BA-DE0E-4C8E-B59A-3F1A3B65AFFD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5845-037D-4A3C-BD95-63871CBD6CC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15DF5-DDA8-49F7-B089-2F8C678F4936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81A7F-DAF4-464F-8882-84AB02BA8B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34F75-262E-4D93-93D8-A0C539C74A23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1F18A-1F5B-4108-B9B0-4877F3CE89AF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290DF-F9E9-4B82-8550-EA85DC35E308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0FF67-DEBE-401D-B54A-DCD214FD606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25F85-1CE6-47AE-BDF9-B3E495B041FA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49913-98D2-48B8-99DE-7DB9999D3D9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077A5-E37D-4CC6-A031-4EF77976DD6C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339AA-CC66-4059-BFB1-9F15347B12B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8A64E-6F34-4364-B990-7FFF151A90EB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8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E5B6-A7FD-4DB4-955C-E94BE06D96EB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D0E62-3A57-4E63-9E4B-E3C63C93E6F6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4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30375-D02D-4BB6-A4AA-A91F76F40FA0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77F1-AE14-4AD8-B723-2ADECC1F00FA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3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4E17C-8F80-4639-8ACF-7B229FC5E697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7B9A-389B-402E-895D-31E34589A86F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26037-B400-44BA-9F1E-70929E1478A9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1F3DC-AF8E-4811-A105-7ACB2AEB9250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6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CF1F9-F934-4B20-910A-317D1A36A3B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מציין מיקום של כותרת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מציין מיקום טקסט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B524C1-85B8-4A19-A826-899844863784}" type="datetimeFigureOut">
              <a:rPr lang="he-IL"/>
              <a:pPr>
                <a:defRPr/>
              </a:pPr>
              <a:t>כ"ז/שבט/תשפ"א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56C764-22E8-497E-8860-FEB0F3C28D1E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ckwell" pitchFamily="18" charset="0"/>
          <a:cs typeface="David" pitchFamily="2" charset="-79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להצליח בכיתות </a:t>
            </a:r>
            <a:r>
              <a:rPr lang="he-IL" b="1" dirty="0" err="1" smtClean="0"/>
              <a:t>שח"ר</a:t>
            </a:r>
            <a:r>
              <a:rPr lang="he-IL" b="1" dirty="0" smtClean="0"/>
              <a:t>  </a:t>
            </a:r>
          </a:p>
        </p:txBody>
      </p:sp>
      <p:pic>
        <p:nvPicPr>
          <p:cNvPr id="2051" name="Picture 2" descr="http://blog.tapuz.co.il/barbies/images/3409818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916832"/>
            <a:ext cx="342900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מלבן 3"/>
          <p:cNvSpPr/>
          <p:nvPr/>
        </p:nvSpPr>
        <p:spPr>
          <a:xfrm>
            <a:off x="2051720" y="55172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he-IL" sz="2000" b="1" dirty="0">
                <a:solidFill>
                  <a:schemeClr val="accent2">
                    <a:lumMod val="75000"/>
                  </a:schemeClr>
                </a:solidFill>
                <a:cs typeface="David" pitchFamily="2" charset="-79"/>
              </a:rPr>
              <a:t>שרית חדד</a:t>
            </a:r>
          </a:p>
          <a:p>
            <a:pPr lvl="0" algn="ctr">
              <a:defRPr/>
            </a:pPr>
            <a:r>
              <a:rPr lang="he-IL" sz="2000" b="1" dirty="0">
                <a:solidFill>
                  <a:schemeClr val="accent2">
                    <a:lumMod val="75000"/>
                  </a:schemeClr>
                </a:solidFill>
                <a:cs typeface="David" pitchFamily="2" charset="-79"/>
              </a:rPr>
              <a:t>יועצת ארגונית-פדגוגית</a:t>
            </a:r>
          </a:p>
        </p:txBody>
      </p:sp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http://attach.walla.co.il/?w=/@attach&amp;acode=P9911bodz3&amp;fid=&amp;wid=%5F%34%43%31%32%30%39%30%33%30%38%33%33%35%39%35%30%33%36%33%30%30%30%30%33%37%35&amp;aid=1&amp;n=&amp;wsize=&amp;wcr=914631&amp;wca=1&amp;wce=91460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6093296"/>
            <a:ext cx="967358" cy="522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בחירת מחנך - המלצות</a:t>
            </a:r>
          </a:p>
        </p:txBody>
      </p:sp>
      <p:sp>
        <p:nvSpPr>
          <p:cNvPr id="11267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יש לאפשר למחנך לבחור את הדמות המשמעותית שתסייע לו בתהליך.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יש לתאם ישיבות מעקב לפחות אחת לחודש.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רצוי שהמחנך יצא להשתלמות מתאימה, שתאפשר מענה אפקטיבי לצרכים. </a:t>
            </a:r>
            <a:endParaRPr lang="he-IL" sz="1600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יש לפנות שעות במערכת, שיוקדשו לטיפול בכיתה.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יש לקיים חשיבה האם המחנך צריך ללמד בכיתה, איזה מקצוע ובאיזה היקף שעות.  </a:t>
            </a:r>
          </a:p>
          <a:p>
            <a:pPr eaLnBrk="1" hangingPunct="1">
              <a:buFont typeface="Wingdings" pitchFamily="2" charset="2"/>
              <a:buChar char="q"/>
            </a:pPr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מורים מקצועיים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256584"/>
          </a:xfrm>
        </p:spPr>
        <p:txBody>
          <a:bodyPr rtlCol="1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800" b="1" dirty="0" smtClean="0"/>
              <a:t>מה היעד?</a:t>
            </a:r>
            <a:r>
              <a:rPr lang="en-US" sz="3800" b="1" dirty="0" smtClean="0"/>
              <a:t> </a:t>
            </a:r>
            <a:endParaRPr lang="he-IL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800" dirty="0" smtClean="0"/>
              <a:t>להוביל את התלמידים להצלחה בבגרות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800" b="1" dirty="0" smtClean="0"/>
              <a:t>מה נדרש ממורה מקצועי?</a:t>
            </a:r>
            <a:r>
              <a:rPr lang="en-US" sz="3800" b="1" dirty="0" smtClean="0"/>
              <a:t> </a:t>
            </a:r>
            <a:endParaRPr lang="he-IL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800" dirty="0" smtClean="0"/>
              <a:t>ידע במיומנויות הוראה – הבנה פדגוגית של קשיים ודרכי התמודדות                                              של תלמידים , מחויבות מלאה להצלחת תלמידים, אמונה ביכולתם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800" dirty="0" smtClean="0"/>
              <a:t>       של תלמידים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sz="3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800" b="1" dirty="0" smtClean="0"/>
              <a:t>מהם האתגרים?</a:t>
            </a:r>
            <a:r>
              <a:rPr lang="en-US" sz="38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800" dirty="0" smtClean="0"/>
              <a:t>היעדר מוטיבציה, בעיית נוכחות/ביקור סדיר, תלמידים מתקשים,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800" dirty="0" smtClean="0"/>
              <a:t>פערים לימודיים </a:t>
            </a: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sz="3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800" b="1" dirty="0" smtClean="0"/>
              <a:t>מי מתאים?</a:t>
            </a:r>
            <a:r>
              <a:rPr lang="en-US" sz="38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sz="38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800" b="1" dirty="0" smtClean="0"/>
              <a:t>מה צריך לעשות?</a:t>
            </a:r>
            <a:r>
              <a:rPr lang="en-US" sz="3800" b="1" dirty="0" smtClean="0"/>
              <a:t> </a:t>
            </a:r>
            <a:endParaRPr lang="he-IL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3800" dirty="0" smtClean="0"/>
              <a:t>מעקב ועקביות, נכונות לעבודת צוות ולמידה משותפת, דרכי הוראה חלופיות המתאימות לאוכלוסיית התלמידים, יצירת מוטיבציה להגיע וללמוד, ניצול מקסימאלי של זמן ההוראה.  </a:t>
            </a:r>
          </a:p>
        </p:txBody>
      </p:sp>
      <p:pic>
        <p:nvPicPr>
          <p:cNvPr id="12292" name="Picture 2" descr="http://www.hemda.org.il/download/pictures/%D7%9E%D7%95%D7%A8%D7%94_%D7%92%D7%93%D7%95%D7%9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643063"/>
            <a:ext cx="22288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191205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מעקב</a:t>
            </a:r>
          </a:p>
        </p:txBody>
      </p:sp>
      <p:sp>
        <p:nvSpPr>
          <p:cNvPr id="13315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he-IL" smtClean="0"/>
              <a:t>מה חשיבות המעקב?</a:t>
            </a:r>
            <a:r>
              <a:rPr lang="en-US" smtClean="0">
                <a:cs typeface="David" pitchFamily="34" charset="-79"/>
              </a:rPr>
              <a:t> </a:t>
            </a:r>
            <a:endParaRPr lang="he-IL" smtClean="0"/>
          </a:p>
          <a:p>
            <a:pPr eaLnBrk="1" hangingPunct="1">
              <a:buFont typeface="Wingdings" pitchFamily="2" charset="2"/>
              <a:buChar char="q"/>
            </a:pPr>
            <a:r>
              <a:rPr lang="he-IL" smtClean="0"/>
              <a:t>מי מקיים את המעקב?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smtClean="0"/>
              <a:t>האם יש מי שמרכז את כיתות                                          שח"ר?</a:t>
            </a:r>
            <a:r>
              <a:rPr lang="en-US" smtClean="0">
                <a:cs typeface="David" pitchFamily="34" charset="-79"/>
              </a:rPr>
              <a:t> </a:t>
            </a:r>
            <a:r>
              <a:rPr lang="he-IL" smtClean="0"/>
              <a:t>ואם כן מה תפקידו?</a:t>
            </a:r>
            <a:r>
              <a:rPr lang="en-US" smtClean="0">
                <a:cs typeface="David" pitchFamily="34" charset="-79"/>
              </a:rPr>
              <a:t> </a:t>
            </a:r>
            <a:endParaRPr lang="he-IL" smtClean="0"/>
          </a:p>
          <a:p>
            <a:pPr eaLnBrk="1" hangingPunct="1">
              <a:buFont typeface="Wingdings" pitchFamily="2" charset="2"/>
              <a:buChar char="q"/>
            </a:pPr>
            <a:r>
              <a:rPr lang="he-IL" smtClean="0"/>
              <a:t>מתי?</a:t>
            </a:r>
            <a:r>
              <a:rPr lang="en-US" smtClean="0">
                <a:cs typeface="David" pitchFamily="34" charset="-79"/>
              </a:rPr>
              <a:t> </a:t>
            </a:r>
            <a:endParaRPr lang="he-IL" smtClean="0"/>
          </a:p>
          <a:p>
            <a:pPr eaLnBrk="1" hangingPunct="1">
              <a:buFont typeface="Wingdings" pitchFamily="2" charset="2"/>
              <a:buChar char="q"/>
            </a:pPr>
            <a:r>
              <a:rPr lang="he-IL" smtClean="0"/>
              <a:t>איך?</a:t>
            </a:r>
            <a:r>
              <a:rPr lang="en-US" smtClean="0">
                <a:cs typeface="David" pitchFamily="34" charset="-79"/>
              </a:rPr>
              <a:t>  </a:t>
            </a:r>
            <a:endParaRPr lang="he-IL" smtClean="0"/>
          </a:p>
          <a:p>
            <a:pPr eaLnBrk="1" hangingPunct="1">
              <a:buFont typeface="Wingdings" pitchFamily="2" charset="2"/>
              <a:buChar char="q"/>
            </a:pPr>
            <a:r>
              <a:rPr lang="he-IL" smtClean="0"/>
              <a:t>מה חלקו של המנהל בתהליך?</a:t>
            </a:r>
            <a:r>
              <a:rPr lang="en-US" smtClean="0">
                <a:cs typeface="David" pitchFamily="34" charset="-79"/>
              </a:rPr>
              <a:t> </a:t>
            </a:r>
            <a:r>
              <a:rPr lang="he-IL" smtClean="0"/>
              <a:t>                                     את מי הוא יכול/צריך לרתום להצלחת התהליך?</a:t>
            </a:r>
            <a:r>
              <a:rPr lang="en-US" smtClean="0">
                <a:cs typeface="David" pitchFamily="34" charset="-79"/>
              </a:rPr>
              <a:t> </a:t>
            </a:r>
            <a:endParaRPr lang="he-IL" smtClean="0"/>
          </a:p>
        </p:txBody>
      </p:sp>
      <p:pic>
        <p:nvPicPr>
          <p:cNvPr id="13316" name="Picture 2" descr="http://www.i-clinic.co.il/Portals/9/%D7%A2%D7%99%D7%9F%20%D7%96%D7%9B%D7%95%D7%9B%D7%99%D7%AA%20%D7%9E%D7%92%D7%93%D7%9C%D7%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643063"/>
            <a:ext cx="31146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המלצות נוספות ל"העשרת המתכון":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14750" y="1600200"/>
            <a:ext cx="4972050" cy="4972050"/>
          </a:xfrm>
        </p:spPr>
        <p:txBody>
          <a:bodyPr rtlCol="1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/>
              <a:t>ימי </a:t>
            </a:r>
            <a:r>
              <a:rPr lang="he-IL" b="1" dirty="0" smtClean="0"/>
              <a:t>מרתון</a:t>
            </a:r>
            <a:r>
              <a:rPr lang="he-IL" dirty="0" smtClean="0"/>
              <a:t> / ימים מרוכזים במקצועות לבגרות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מתרגלים</a:t>
            </a:r>
            <a:r>
              <a:rPr lang="he-IL" dirty="0" smtClean="0"/>
              <a:t> בחלק מהשיעורים או להשלמות ותגבור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תגבור</a:t>
            </a:r>
            <a:r>
              <a:rPr lang="he-IL" dirty="0" smtClean="0"/>
              <a:t> ל"תלמידי הזהב" לקראת בחינות (מתרגל או מורה) ברצף השנתי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צוותים לחשיבה </a:t>
            </a:r>
            <a:r>
              <a:rPr lang="he-IL" dirty="0" smtClean="0"/>
              <a:t>ולבנייה משותפת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err="1" smtClean="0"/>
              <a:t>צ'יפור</a:t>
            </a:r>
            <a:r>
              <a:rPr lang="he-IL" b="1" dirty="0" smtClean="0"/>
              <a:t> למורים </a:t>
            </a:r>
            <a:r>
              <a:rPr lang="he-IL" dirty="0" smtClean="0"/>
              <a:t>המלמדים בכיתות </a:t>
            </a:r>
            <a:r>
              <a:rPr lang="he-IL" dirty="0" err="1" smtClean="0"/>
              <a:t>שח"ר</a:t>
            </a:r>
            <a:r>
              <a:rPr lang="he-IL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dirty="0" smtClean="0"/>
              <a:t>רתימת ה</a:t>
            </a:r>
            <a:r>
              <a:rPr lang="he-IL" b="1" dirty="0" smtClean="0"/>
              <a:t>הורים</a:t>
            </a:r>
            <a:r>
              <a:rPr lang="he-IL" dirty="0" smtClean="0"/>
              <a:t> בערבים משותפים</a:t>
            </a:r>
          </a:p>
        </p:txBody>
      </p:sp>
      <p:pic>
        <p:nvPicPr>
          <p:cNvPr id="14340" name="Picture 4" descr="http://www.camoni.co.il/cms_files/headers/header_26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71625"/>
            <a:ext cx="318135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>
          <a:xfrm>
            <a:off x="0" y="260648"/>
            <a:ext cx="8820472" cy="6336704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n-cs"/>
              </a:rPr>
              <a:t>דרך חדשה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e-I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"כשעולים על דרך חדשה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לא תמיד יודעים לאן היא תוביל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ולפעמים אין שום ברירה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ומוכרחים ללכת על השביל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ולכן גם אם לא יודעים מתי נגיע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ולאן הדרך מושכת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יש לזכור תמיד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מה גרם לנו לצאת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>ולמה בכלל התחלנו ללכת."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  <a:t/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n-cs"/>
              </a:rPr>
            </a:br>
            <a:r>
              <a:rPr kumimoji="0" lang="he-I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תראה מה טיפות קטנות של גשם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he-IL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מאת: רון גפן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e-I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 descr="C:\Users\shaar\AppData\Local\Microsoft\Windows\Temporary Internet Files\Content.IE5\E39SRC89\MC9002005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04864"/>
            <a:ext cx="2847696" cy="2190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תוכן 2"/>
          <p:cNvSpPr>
            <a:spLocks noGrp="1"/>
          </p:cNvSpPr>
          <p:nvPr>
            <p:ph idx="1"/>
          </p:nvPr>
        </p:nvSpPr>
        <p:spPr>
          <a:xfrm>
            <a:off x="3707904" y="215126"/>
            <a:ext cx="4978896" cy="645423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he-IL" sz="1600" b="1" dirty="0" smtClean="0"/>
              <a:t>ידע והשכלה הם יהלום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לעתיד טוב ולהגשמת חלום.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 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לתלמיד הרצוי בעל היכולת והמוטיבציה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היהלום בהישג יד, ומהווה מטרה ואטרקציה.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 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לתלמיד המאתגר, שלא מבחין בין פח ליהלום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דרוש מורה שייצר עבורו את החלום.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400" b="1" dirty="0" smtClean="0"/>
              <a:t> </a:t>
            </a:r>
            <a:endParaRPr lang="en-US" sz="14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מורה שיחדיר בו מוטיבציה ותשוקה ללמידה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מורה שיעניק לו כלים להצלחה.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 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מורה שיגדל ויתפתח בעבודת צוות איכותית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בעידוד  מנהל מאמין, תומך ושותף משמעותית. 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 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כי רק שיתוף פעולה, חשיבה משותפת, מאמץ ואמונה,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יכולים להוביל לשינוי ותמורה – </a:t>
            </a:r>
          </a:p>
          <a:p>
            <a:pPr>
              <a:buFont typeface="Arial" pitchFamily="34" charset="0"/>
              <a:buNone/>
            </a:pP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להפוך פח ליהלום  </a:t>
            </a:r>
            <a:endParaRPr lang="en-US" sz="1600" b="1" dirty="0" smtClean="0"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r>
              <a:rPr lang="he-IL" sz="1600" b="1" dirty="0" smtClean="0"/>
              <a:t>ולהגשים חלום. </a:t>
            </a:r>
          </a:p>
          <a:p>
            <a:pPr>
              <a:buFont typeface="Arial" pitchFamily="34" charset="0"/>
              <a:buNone/>
            </a:pPr>
            <a:endParaRPr lang="he-IL" sz="1600" b="1" dirty="0" smtClean="0"/>
          </a:p>
          <a:p>
            <a:pPr>
              <a:buFont typeface="Arial" pitchFamily="34" charset="0"/>
              <a:buNone/>
            </a:pPr>
            <a:r>
              <a:rPr lang="he-IL" sz="1600" b="1" dirty="0" smtClean="0">
                <a:solidFill>
                  <a:schemeClr val="bg2">
                    <a:lumMod val="50000"/>
                  </a:schemeClr>
                </a:solidFill>
                <a:cs typeface="David" pitchFamily="34" charset="-79"/>
              </a:rPr>
              <a:t>שרית חדד – יועצת ארגונית-פדגוגית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cs typeface="David" pitchFamily="34" charset="-79"/>
            </a:endParaRPr>
          </a:p>
          <a:p>
            <a:pPr>
              <a:buFont typeface="Arial" pitchFamily="34" charset="0"/>
              <a:buNone/>
            </a:pPr>
            <a:endParaRPr lang="he-IL" dirty="0" smtClean="0"/>
          </a:p>
        </p:txBody>
      </p:sp>
      <p:pic>
        <p:nvPicPr>
          <p:cNvPr id="15363" name="Picture 2" descr="http://www.nrg.co.il/images/archive/300x225/400/1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2463166" cy="371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תמונה 3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מתכון להצלחה בכיתות </a:t>
            </a:r>
            <a:r>
              <a:rPr lang="he-IL" b="1" dirty="0" err="1" smtClean="0"/>
              <a:t>מב"ר</a:t>
            </a:r>
            <a:r>
              <a:rPr lang="he-IL" b="1" dirty="0" smtClean="0"/>
              <a:t>/</a:t>
            </a:r>
            <a:r>
              <a:rPr lang="he-IL" b="1" dirty="0" err="1" smtClean="0"/>
              <a:t>אתג"ר</a:t>
            </a:r>
            <a:endParaRPr lang="he-IL" b="1" dirty="0" smtClean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85750" y="1214438"/>
            <a:ext cx="4286250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2000" dirty="0" smtClean="0"/>
              <a:t>לציפוי: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85750" y="1785938"/>
            <a:ext cx="4286250" cy="3071812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he-IL" sz="1800" dirty="0" smtClean="0"/>
              <a:t>קינמון – </a:t>
            </a:r>
            <a:r>
              <a:rPr lang="he-IL" sz="1800" b="1" dirty="0" smtClean="0"/>
              <a:t>ימי מרתון/ימים מרוכזים </a:t>
            </a:r>
            <a:r>
              <a:rPr lang="he-IL" sz="1800" dirty="0" smtClean="0"/>
              <a:t>לבגרות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800" dirty="0" smtClean="0"/>
              <a:t>אגוזים – </a:t>
            </a:r>
            <a:r>
              <a:rPr lang="he-IL" sz="1800" b="1" dirty="0" smtClean="0"/>
              <a:t>מתרגלים </a:t>
            </a:r>
            <a:r>
              <a:rPr lang="he-IL" sz="1800" dirty="0" smtClean="0"/>
              <a:t>בשיעורים / לתגבור לקראת בחינות ולאורך השנה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800" dirty="0" smtClean="0"/>
              <a:t>שקדים – </a:t>
            </a:r>
            <a:r>
              <a:rPr lang="he-IL" sz="1800" b="1" dirty="0" smtClean="0"/>
              <a:t>עבודת צוות </a:t>
            </a:r>
            <a:r>
              <a:rPr lang="he-IL" sz="1800" dirty="0" smtClean="0"/>
              <a:t>לחשיבה ולבנייה משותפת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800" dirty="0" smtClean="0"/>
              <a:t>מייפל – רתימת ה</a:t>
            </a:r>
            <a:r>
              <a:rPr lang="he-IL" sz="1800" b="1" dirty="0" smtClean="0"/>
              <a:t>הורים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1800" b="1" dirty="0" smtClean="0"/>
              <a:t>צ'ופר למורים </a:t>
            </a:r>
            <a:r>
              <a:rPr lang="he-IL" sz="1800" dirty="0" smtClean="0"/>
              <a:t>המלמדים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 smtClean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786313" y="1214438"/>
            <a:ext cx="4071937" cy="639762"/>
          </a:xfrm>
          <a:solidFill>
            <a:schemeClr val="accent2">
              <a:lumMod val="20000"/>
              <a:lumOff val="8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מצרכים: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786313" y="1857375"/>
            <a:ext cx="4071937" cy="300037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1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3</a:t>
            </a:r>
            <a:r>
              <a:rPr lang="he-IL" sz="2300" dirty="0" smtClean="0"/>
              <a:t> ביצים - </a:t>
            </a:r>
            <a:r>
              <a:rPr lang="he-IL" sz="2300" b="1" dirty="0" smtClean="0"/>
              <a:t>מנהל </a:t>
            </a:r>
            <a:r>
              <a:rPr lang="he-IL" sz="2300" dirty="0" smtClean="0"/>
              <a:t>מנהיג מאמין ורתום לתהליך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1 גביע שמנת חמוצה - </a:t>
            </a:r>
            <a:r>
              <a:rPr lang="he-IL" sz="2300" b="1" dirty="0" smtClean="0"/>
              <a:t>צוות הנהלה </a:t>
            </a:r>
            <a:r>
              <a:rPr lang="he-IL" sz="2300" dirty="0" smtClean="0"/>
              <a:t>מאמין</a:t>
            </a:r>
            <a:r>
              <a:rPr lang="he-IL" sz="2300" b="1" dirty="0" smtClean="0"/>
              <a:t> </a:t>
            </a:r>
            <a:r>
              <a:rPr lang="he-IL" sz="2300" dirty="0" smtClean="0"/>
              <a:t>ורתום לתהליך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3 שקיקים סוכר וניל - </a:t>
            </a:r>
            <a:r>
              <a:rPr lang="he-IL" sz="2300" b="1" dirty="0" smtClean="0"/>
              <a:t>בחירת תלמידים </a:t>
            </a:r>
            <a:r>
              <a:rPr lang="he-IL" sz="2300" dirty="0" smtClean="0"/>
              <a:t>מושכלת</a:t>
            </a:r>
            <a:r>
              <a:rPr lang="he-IL" sz="2300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1.5 כוסות קמח תופח - בחירה נכונה של </a:t>
            </a:r>
            <a:r>
              <a:rPr lang="he-IL" sz="2300" b="1" dirty="0" smtClean="0"/>
              <a:t>מחנך</a:t>
            </a:r>
            <a:r>
              <a:rPr lang="he-IL" sz="23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1.5 כוסות סוכר - בחירה נכונה של </a:t>
            </a:r>
            <a:r>
              <a:rPr lang="he-IL" sz="2300" b="1" dirty="0" smtClean="0"/>
              <a:t>מורים מקצועיים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חצי כוס שמן - </a:t>
            </a:r>
            <a:r>
              <a:rPr lang="he-IL" sz="2300" b="1" dirty="0" smtClean="0"/>
              <a:t>מעקב </a:t>
            </a:r>
            <a:r>
              <a:rPr lang="he-IL" sz="2300" dirty="0" smtClean="0"/>
              <a:t>לצורך הערכה ולמידה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sz="2300" dirty="0" smtClean="0"/>
              <a:t>רבע כפית מלח – מוטיבציה להצלחה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6313" y="4941168"/>
            <a:ext cx="4071937" cy="17541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b="1" dirty="0">
                <a:latin typeface="+mn-lt"/>
                <a:cs typeface="+mn-cs"/>
              </a:rPr>
              <a:t>אופן ההכנה: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he-IL" dirty="0">
                <a:latin typeface="+mn-lt"/>
                <a:cs typeface="+mn-cs"/>
              </a:rPr>
              <a:t>לערבב בקערה את כל המצרכים לעוגה, לשפוך לתבנית משומנת ולאפות 40 דק' 180 מעלות. בתום האפייה לחורר </a:t>
            </a:r>
            <a:r>
              <a:rPr lang="he-IL" dirty="0" smtClean="0">
                <a:latin typeface="+mn-lt"/>
                <a:cs typeface="+mn-cs"/>
              </a:rPr>
              <a:t>את העוגה </a:t>
            </a:r>
            <a:r>
              <a:rPr lang="he-IL" dirty="0">
                <a:latin typeface="+mn-lt"/>
                <a:cs typeface="+mn-cs"/>
              </a:rPr>
              <a:t>באמצעות קיסם ולפזר מעל את מצרכי הציפוי.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dirty="0" smtClean="0">
                <a:latin typeface="+mn-lt"/>
                <a:cs typeface="+mn-cs"/>
              </a:rPr>
              <a:t>בתאבון</a:t>
            </a:r>
            <a:r>
              <a:rPr lang="he-IL" dirty="0">
                <a:latin typeface="+mn-lt"/>
                <a:cs typeface="+mn-cs"/>
              </a:rPr>
              <a:t>:)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he-IL" dirty="0">
              <a:latin typeface="+mn-lt"/>
              <a:cs typeface="+mn-cs"/>
            </a:endParaRPr>
          </a:p>
        </p:txBody>
      </p:sp>
      <p:pic>
        <p:nvPicPr>
          <p:cNvPr id="3080" name="Picture 2" descr="http://msc.wcdn.co.il/w/f-466/957604-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929188"/>
            <a:ext cx="42862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תמונה 8" descr="SARIT PIC s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6335221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מה בין כיתת </a:t>
            </a:r>
            <a:r>
              <a:rPr lang="he-IL" b="1" dirty="0" err="1" smtClean="0"/>
              <a:t>מב"ר</a:t>
            </a:r>
            <a:r>
              <a:rPr lang="he-IL" b="1" dirty="0" smtClean="0"/>
              <a:t> לכיתת </a:t>
            </a:r>
            <a:r>
              <a:rPr lang="he-IL" b="1" dirty="0" err="1" smtClean="0"/>
              <a:t>אתג"ר</a:t>
            </a:r>
            <a:r>
              <a:rPr lang="he-IL" b="1" dirty="0" smtClean="0"/>
              <a:t> </a:t>
            </a:r>
          </a:p>
        </p:txBody>
      </p:sp>
      <p:sp>
        <p:nvSpPr>
          <p:cNvPr id="4099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מה מאפיין את התלמידים בכל אחת מהכיתות?</a:t>
            </a:r>
            <a:r>
              <a:rPr lang="en-US" dirty="0" smtClean="0">
                <a:cs typeface="David" pitchFamily="34" charset="-79"/>
              </a:rPr>
              <a:t> </a:t>
            </a:r>
            <a:endParaRPr lang="he-IL" dirty="0" smtClean="0"/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כיצד מקדמים את התלמידים, מהמקום בו הם נמצאים, בכל אחת מהכיתות?</a:t>
            </a:r>
            <a:r>
              <a:rPr lang="en-US" dirty="0" smtClean="0">
                <a:cs typeface="David" pitchFamily="34" charset="-79"/>
              </a:rPr>
              <a:t> </a:t>
            </a:r>
            <a:r>
              <a:rPr lang="he-IL" dirty="0" smtClean="0"/>
              <a:t> </a:t>
            </a:r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4239264"/>
            <a:ext cx="224934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בחירת התלמידים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 rtlCol="1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מהם הקריטריונים לבחירת התלמידים?</a:t>
            </a:r>
            <a:r>
              <a:rPr lang="en-US" dirty="0" smtClean="0"/>
              <a:t> </a:t>
            </a:r>
            <a:endParaRPr lang="he-I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מי בוחר את התלמידים?</a:t>
            </a:r>
            <a:r>
              <a:rPr lang="en-US" dirty="0" smtClean="0"/>
              <a:t> </a:t>
            </a:r>
            <a:endParaRPr lang="he-I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כיצד נבחרים התלמידים?</a:t>
            </a:r>
            <a:r>
              <a:rPr lang="en-US" dirty="0" smtClean="0"/>
              <a:t> </a:t>
            </a:r>
            <a:endParaRPr lang="he-IL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באחריות מי תהליך הבחירה?</a:t>
            </a:r>
            <a:r>
              <a:rPr lang="en-US" dirty="0" smtClean="0"/>
              <a:t> </a:t>
            </a:r>
            <a:endParaRPr lang="he-IL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he-IL" dirty="0" smtClean="0"/>
          </a:p>
        </p:txBody>
      </p:sp>
      <p:sp>
        <p:nvSpPr>
          <p:cNvPr id="5124" name="מציין מיקום תוכן 2"/>
          <p:cNvSpPr txBox="1">
            <a:spLocks/>
          </p:cNvSpPr>
          <p:nvPr/>
        </p:nvSpPr>
        <p:spPr bwMode="auto">
          <a:xfrm>
            <a:off x="428625" y="5214938"/>
            <a:ext cx="8229600" cy="138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he-IL" sz="3200" b="1" dirty="0">
                <a:latin typeface="Rockwell" pitchFamily="18" charset="0"/>
                <a:cs typeface="David" pitchFamily="34" charset="-79"/>
              </a:rPr>
              <a:t>חשוב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:</a:t>
            </a:r>
            <a:r>
              <a:rPr lang="en-US" sz="3200" dirty="0">
                <a:latin typeface="Rockwell" pitchFamily="18" charset="0"/>
                <a:cs typeface="David" pitchFamily="34" charset="-79"/>
              </a:rPr>
              <a:t> 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בחירת תלמידים נכונה לבית הספר, </a:t>
            </a:r>
            <a:r>
              <a:rPr lang="he-IL" sz="3200" dirty="0" smtClean="0">
                <a:latin typeface="Rockwell" pitchFamily="18" charset="0"/>
                <a:cs typeface="David" pitchFamily="34" charset="-79"/>
              </a:rPr>
              <a:t>תאפשר 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מתן מענה </a:t>
            </a:r>
            <a:r>
              <a:rPr lang="he-IL" sz="3200" dirty="0" smtClean="0">
                <a:latin typeface="Rockwell" pitchFamily="18" charset="0"/>
                <a:cs typeface="David" pitchFamily="34" charset="-79"/>
              </a:rPr>
              <a:t>מיטבי.</a:t>
            </a:r>
            <a:endParaRPr lang="he-IL" sz="3200" dirty="0">
              <a:latin typeface="Rockwell" pitchFamily="18" charset="0"/>
              <a:cs typeface="David" pitchFamily="34" charset="-79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2214563"/>
            <a:ext cx="3286125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sz="3600" b="1" dirty="0" smtClean="0"/>
              <a:t>הקשיים המרכזיים של התלמידים בכיתות </a:t>
            </a:r>
            <a:r>
              <a:rPr lang="he-IL" sz="3600" b="1" dirty="0" err="1" smtClean="0"/>
              <a:t>שח"ר</a:t>
            </a:r>
            <a:endParaRPr lang="he-IL" sz="3600" b="1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908920"/>
          </a:xfrm>
        </p:spPr>
        <p:txBody>
          <a:bodyPr rtlCol="1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600" b="1" dirty="0" smtClean="0"/>
              <a:t>מוטיבציה נמוכה / העדר מוטיבציה </a:t>
            </a:r>
            <a:r>
              <a:rPr lang="he-IL" sz="3600" dirty="0" smtClean="0"/>
              <a:t>– מתבטא בבעיות משמעת, בעיות ביקור סדיר, איחורים, אי הבאת ציוד, היעדר הקשבה בשיעורים, שיתוף פעולה חלקי, </a:t>
            </a:r>
            <a:r>
              <a:rPr lang="he-IL" sz="3600" dirty="0" err="1" smtClean="0"/>
              <a:t>תלמידאות</a:t>
            </a:r>
            <a:r>
              <a:rPr lang="he-IL" sz="3600" dirty="0" smtClean="0"/>
              <a:t> טעונת שיפור.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sz="3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sz="3600" b="1" dirty="0" smtClean="0"/>
              <a:t>יכולת</a:t>
            </a:r>
            <a:r>
              <a:rPr lang="he-IL" sz="3600" dirty="0" smtClean="0"/>
              <a:t> – מתבטא בתסכול, היעדר חוויות הצלחה במבחנים, קשיים בהבנה והצלחה במבחנים.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he-IL" dirty="0" smtClean="0"/>
          </a:p>
        </p:txBody>
      </p:sp>
      <p:sp>
        <p:nvSpPr>
          <p:cNvPr id="6148" name="מציין מיקום תוכן 2"/>
          <p:cNvSpPr txBox="1">
            <a:spLocks/>
          </p:cNvSpPr>
          <p:nvPr/>
        </p:nvSpPr>
        <p:spPr bwMode="auto">
          <a:xfrm>
            <a:off x="357188" y="49291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he-IL" sz="3200">
              <a:latin typeface="Rockwell" pitchFamily="18" charset="0"/>
              <a:cs typeface="David" pitchFamily="34" charset="-79"/>
            </a:endParaRPr>
          </a:p>
        </p:txBody>
      </p:sp>
      <p:sp>
        <p:nvSpPr>
          <p:cNvPr id="6149" name="TextBox 5"/>
          <p:cNvSpPr txBox="1">
            <a:spLocks noChangeArrowheads="1"/>
          </p:cNvSpPr>
          <p:nvPr/>
        </p:nvSpPr>
        <p:spPr bwMode="auto">
          <a:xfrm>
            <a:off x="428625" y="4786313"/>
            <a:ext cx="81438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e-IL" sz="3200" b="1" dirty="0">
                <a:latin typeface="Rockwell" pitchFamily="18" charset="0"/>
                <a:cs typeface="David" pitchFamily="34" charset="-79"/>
              </a:rPr>
              <a:t>היעד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:</a:t>
            </a:r>
            <a:r>
              <a:rPr lang="en-US" sz="3200" dirty="0">
                <a:latin typeface="Rockwell" pitchFamily="18" charset="0"/>
                <a:cs typeface="David" pitchFamily="34" charset="-79"/>
              </a:rPr>
              <a:t> </a:t>
            </a:r>
            <a:r>
              <a:rPr lang="he-IL" sz="3200" dirty="0" smtClean="0">
                <a:latin typeface="Rockwell" pitchFamily="18" charset="0"/>
                <a:cs typeface="David" pitchFamily="34" charset="-79"/>
              </a:rPr>
              <a:t>כמה שיותר תלמידים עם תעודת בגרות מלאה. צמצום 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פערים והקניית מיומנויות </a:t>
            </a:r>
            <a:r>
              <a:rPr lang="he-IL" sz="3200" dirty="0" smtClean="0">
                <a:latin typeface="Rockwell" pitchFamily="18" charset="0"/>
                <a:cs typeface="David" pitchFamily="34" charset="-79"/>
              </a:rPr>
              <a:t>למידה.  </a:t>
            </a:r>
            <a:endParaRPr lang="he-IL" sz="3200" dirty="0">
              <a:latin typeface="Rockwell" pitchFamily="18" charset="0"/>
              <a:cs typeface="David" pitchFamily="34" charset="-79"/>
            </a:endParaRPr>
          </a:p>
        </p:txBody>
      </p:sp>
      <p:pic>
        <p:nvPicPr>
          <p:cNvPr id="6" name="תמונה 5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מערכת שעות </a:t>
            </a:r>
          </a:p>
        </p:txBody>
      </p:sp>
      <p:sp>
        <p:nvSpPr>
          <p:cNvPr id="7171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eaLnBrk="1" hangingPunct="1"/>
            <a:r>
              <a:rPr lang="he-IL" dirty="0" smtClean="0"/>
              <a:t>חלוקה תלת שנתית מיטבית (ניצול </a:t>
            </a:r>
          </a:p>
          <a:p>
            <a:pPr eaLnBrk="1" hangingPunct="1">
              <a:buNone/>
            </a:pPr>
            <a:r>
              <a:rPr lang="he-IL" dirty="0" smtClean="0"/>
              <a:t>    נכון של חמשת המועדים)</a:t>
            </a:r>
          </a:p>
          <a:p>
            <a:pPr eaLnBrk="1" hangingPunct="1"/>
            <a:r>
              <a:rPr lang="he-IL" dirty="0" smtClean="0"/>
              <a:t>כמה שעות לכל מקצוע?</a:t>
            </a:r>
            <a:r>
              <a:rPr lang="en-US" dirty="0" smtClean="0">
                <a:cs typeface="David" pitchFamily="34" charset="-79"/>
              </a:rPr>
              <a:t> </a:t>
            </a:r>
            <a:endParaRPr lang="he-IL" dirty="0" smtClean="0"/>
          </a:p>
          <a:p>
            <a:pPr eaLnBrk="1" hangingPunct="1"/>
            <a:r>
              <a:rPr lang="he-IL" dirty="0" smtClean="0"/>
              <a:t>האם שעות רצופות?</a:t>
            </a:r>
            <a:r>
              <a:rPr lang="en-US" dirty="0" smtClean="0">
                <a:cs typeface="David" pitchFamily="34" charset="-79"/>
              </a:rPr>
              <a:t> </a:t>
            </a:r>
            <a:r>
              <a:rPr lang="he-IL" dirty="0" smtClean="0"/>
              <a:t> מתי?</a:t>
            </a:r>
            <a:r>
              <a:rPr lang="en-US" dirty="0" smtClean="0">
                <a:cs typeface="David" pitchFamily="34" charset="-79"/>
              </a:rPr>
              <a:t> </a:t>
            </a:r>
            <a:endParaRPr lang="he-IL" dirty="0" smtClean="0"/>
          </a:p>
          <a:p>
            <a:pPr eaLnBrk="1" hangingPunct="1"/>
            <a:r>
              <a:rPr lang="he-IL" dirty="0" smtClean="0"/>
              <a:t>אלו מקצועות לשבץ בסוף היום? </a:t>
            </a:r>
          </a:p>
          <a:p>
            <a:pPr eaLnBrk="1" hangingPunct="1"/>
            <a:endParaRPr lang="he-IL" dirty="0" smtClean="0"/>
          </a:p>
          <a:p>
            <a:pPr eaLnBrk="1" hangingPunct="1"/>
            <a:endParaRPr lang="he-IL" dirty="0" smtClean="0"/>
          </a:p>
        </p:txBody>
      </p:sp>
      <p:sp>
        <p:nvSpPr>
          <p:cNvPr id="7172" name="מציין מיקום תוכן 2"/>
          <p:cNvSpPr txBox="1">
            <a:spLocks/>
          </p:cNvSpPr>
          <p:nvPr/>
        </p:nvSpPr>
        <p:spPr bwMode="auto">
          <a:xfrm>
            <a:off x="683568" y="4725144"/>
            <a:ext cx="8229600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he-IL" sz="3200" b="1" dirty="0">
                <a:latin typeface="Rockwell" pitchFamily="18" charset="0"/>
                <a:cs typeface="David" pitchFamily="34" charset="-79"/>
              </a:rPr>
              <a:t>חשוב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:</a:t>
            </a:r>
            <a:r>
              <a:rPr lang="en-US" sz="3200" dirty="0">
                <a:latin typeface="Rockwell" pitchFamily="18" charset="0"/>
                <a:cs typeface="David" pitchFamily="34" charset="-79"/>
              </a:rPr>
              <a:t> </a:t>
            </a:r>
            <a:r>
              <a:rPr lang="he-IL" sz="3200" dirty="0">
                <a:latin typeface="Rockwell" pitchFamily="18" charset="0"/>
                <a:cs typeface="David" pitchFamily="34" charset="-79"/>
              </a:rPr>
              <a:t>יש לקיים חשיבה פדגוגית על רצף השעות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None/>
            </a:pPr>
            <a:r>
              <a:rPr lang="he-IL" sz="3200" dirty="0">
                <a:latin typeface="Rockwell" pitchFamily="18" charset="0"/>
                <a:cs typeface="David" pitchFamily="34" charset="-79"/>
              </a:rPr>
              <a:t>ומיקומן במערכת, על מנת לאפשר למידה </a:t>
            </a:r>
            <a:r>
              <a:rPr lang="he-IL" sz="3200" dirty="0" smtClean="0">
                <a:latin typeface="Rockwell" pitchFamily="18" charset="0"/>
                <a:cs typeface="David" pitchFamily="34" charset="-79"/>
              </a:rPr>
              <a:t>איכותית. </a:t>
            </a:r>
            <a:endParaRPr lang="he-IL" sz="3200" dirty="0">
              <a:latin typeface="Rockwell" pitchFamily="18" charset="0"/>
              <a:cs typeface="David" pitchFamily="34" charset="-79"/>
            </a:endParaRPr>
          </a:p>
        </p:txBody>
      </p:sp>
      <p:pic>
        <p:nvPicPr>
          <p:cNvPr id="7173" name="תמונה 1" descr="http://yaelzals.co.il/wp-content/uploads/2012/03/%D7%A0%D7%99%D7%94%D7%95%D7%9C-%D7%9C%D7%A4%D7%99-%D7%90%D7%99%D7%9C%D7%95%D7%A6%D7%99%D7%9D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1714500"/>
            <a:ext cx="23431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תמונה 5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בחירת מחנך ומורים מקצועיים </a:t>
            </a:r>
            <a:br>
              <a:rPr lang="he-IL" b="1" dirty="0" smtClean="0"/>
            </a:br>
            <a:r>
              <a:rPr lang="he-IL" b="1" dirty="0" smtClean="0"/>
              <a:t>לכיתות </a:t>
            </a:r>
            <a:r>
              <a:rPr lang="he-IL" b="1" dirty="0" err="1" smtClean="0"/>
              <a:t>שח"ר</a:t>
            </a:r>
            <a:r>
              <a:rPr lang="he-IL" b="1" dirty="0" smtClean="0"/>
              <a:t>  </a:t>
            </a:r>
          </a:p>
        </p:txBody>
      </p:sp>
      <p:sp>
        <p:nvSpPr>
          <p:cNvPr id="8195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smtClean="0"/>
          </a:p>
          <a:p>
            <a:pPr eaLnBrk="1" hangingPunct="1">
              <a:buFont typeface="Arial" pitchFamily="34" charset="0"/>
              <a:buNone/>
            </a:pPr>
            <a:endParaRPr lang="he-IL" smtClean="0"/>
          </a:p>
          <a:p>
            <a:pPr eaLnBrk="1" hangingPunct="1">
              <a:buFont typeface="Arial" pitchFamily="34" charset="0"/>
              <a:buNone/>
            </a:pPr>
            <a:r>
              <a:rPr lang="he-IL" smtClean="0"/>
              <a:t>משימה בקבוצות </a:t>
            </a:r>
          </a:p>
        </p:txBody>
      </p:sp>
      <p:pic>
        <p:nvPicPr>
          <p:cNvPr id="819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6000"/>
          </a:blip>
          <a:srcRect/>
          <a:stretch>
            <a:fillRect/>
          </a:stretch>
        </p:blipFill>
        <p:spPr bwMode="auto">
          <a:xfrm>
            <a:off x="500063" y="2928938"/>
            <a:ext cx="4859337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b="1" dirty="0" smtClean="0"/>
              <a:t>מחנך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1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מה היעד?</a:t>
            </a:r>
            <a:r>
              <a:rPr lang="en-US" b="1" dirty="0" smtClean="0"/>
              <a:t> </a:t>
            </a:r>
            <a:endParaRPr lang="he-IL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להוביל את התלמידים להצלחה בבגרות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מהם האתגרים?</a:t>
            </a:r>
            <a:r>
              <a:rPr lang="en-US" b="1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היעדר מוטיבציה, בעיית נוכחות/ביקור סדיר, תלמידים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מתקשים, פערים לימודיים 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he-IL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מי מתאים?</a:t>
            </a:r>
            <a:r>
              <a:rPr lang="en-US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he-IL" b="1" dirty="0" smtClean="0"/>
              <a:t>מה צריך המחנך לעשות?</a:t>
            </a:r>
            <a:r>
              <a:rPr lang="en-US" b="1" dirty="0" smtClean="0"/>
              <a:t> </a:t>
            </a:r>
            <a:endParaRPr lang="he-IL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שיחות אישיות, ביקורי בית, מעקב אחר התלמידים/הצוות המקצועי המלווה,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e-IL" dirty="0" smtClean="0"/>
              <a:t>יצירת מוטיבציה (גם בשיעורי חינוך), מעקב וטיפול בנושא נוכחות, תפקוד לימודי – </a:t>
            </a:r>
            <a:r>
              <a:rPr lang="he-IL" dirty="0" err="1" smtClean="0"/>
              <a:t>תלמידאות</a:t>
            </a:r>
            <a:r>
              <a:rPr lang="he-IL" dirty="0" smtClean="0"/>
              <a:t>.   </a:t>
            </a:r>
          </a:p>
        </p:txBody>
      </p:sp>
      <p:pic>
        <p:nvPicPr>
          <p:cNvPr id="9220" name="Picture 2" descr="http://www.confidence-psychology.co.il/userfiles/job%20interview%20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714500"/>
            <a:ext cx="2286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תמונה 4" descr="SARIT PIC s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1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e-IL" dirty="0" smtClean="0"/>
              <a:t>בחירה ורתימת מחנך מתאים</a:t>
            </a:r>
          </a:p>
        </p:txBody>
      </p:sp>
      <p:sp>
        <p:nvSpPr>
          <p:cNvPr id="1024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חשיבה עם הצוות המוביל בבית הספר לאיתור דמות מתאימה.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זימון המורה לשיחה אישית, לשם העצמה והצבת יעד מאתגר.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התחייבות לגמול (שעות, תפקיד, גמישות במערכת)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he-IL" dirty="0" smtClean="0"/>
              <a:t>התחייבות לשיתוף פעולה עם המחנך בסיוע מנהל, רכז פדגוגי, יועצת וזאת באמצעות מפגשים קבועים לפחות אחת לחודש.  </a:t>
            </a:r>
          </a:p>
          <a:p>
            <a:pPr eaLnBrk="1" hangingPunct="1">
              <a:buFont typeface="Wingdings" pitchFamily="2" charset="2"/>
              <a:buChar char="q"/>
            </a:pPr>
            <a:endParaRPr lang="he-IL" dirty="0" smtClean="0"/>
          </a:p>
        </p:txBody>
      </p:sp>
      <p:pic>
        <p:nvPicPr>
          <p:cNvPr id="4" name="תמונה 3" descr="SARIT PIC 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021288"/>
            <a:ext cx="685800" cy="478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בית יציקה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</TotalTime>
  <Words>683</Words>
  <Application>Microsoft Office PowerPoint</Application>
  <PresentationFormat>On-screen Show (4:3)</PresentationFormat>
  <Paragraphs>127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David</vt:lpstr>
      <vt:lpstr>Rockwell</vt:lpstr>
      <vt:lpstr>Wingdings</vt:lpstr>
      <vt:lpstr>ערכת נושא Office</vt:lpstr>
      <vt:lpstr>להצליח בכיתות שח"ר  </vt:lpstr>
      <vt:lpstr>מתכון להצלחה בכיתות מב"ר/אתג"ר</vt:lpstr>
      <vt:lpstr>מה בין כיתת מב"ר לכיתת אתג"ר </vt:lpstr>
      <vt:lpstr>בחירת התלמידים </vt:lpstr>
      <vt:lpstr>הקשיים המרכזיים של התלמידים בכיתות שח"ר</vt:lpstr>
      <vt:lpstr>מערכת שעות </vt:lpstr>
      <vt:lpstr>בחירת מחנך ומורים מקצועיים  לכיתות שח"ר  </vt:lpstr>
      <vt:lpstr>מחנך</vt:lpstr>
      <vt:lpstr>בחירה ורתימת מחנך מתאים</vt:lpstr>
      <vt:lpstr>בחירת מחנך - המלצות</vt:lpstr>
      <vt:lpstr>מורים מקצועיים</vt:lpstr>
      <vt:lpstr>מעקב</vt:lpstr>
      <vt:lpstr>המלצות נוספות ל"העשרת המתכון": </vt:lpstr>
      <vt:lpstr>PowerPoint Presentation</vt:lpstr>
      <vt:lpstr>PowerPoint Presentation</vt:lpstr>
    </vt:vector>
  </TitlesOfParts>
  <Company>חליבה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להצליח בכיתות שח"ר</dc:title>
  <dc:creator>אלי</dc:creator>
  <cp:lastModifiedBy>Erella</cp:lastModifiedBy>
  <cp:revision>40</cp:revision>
  <dcterms:created xsi:type="dcterms:W3CDTF">2013-05-18T04:39:04Z</dcterms:created>
  <dcterms:modified xsi:type="dcterms:W3CDTF">2021-02-09T08:45:11Z</dcterms:modified>
</cp:coreProperties>
</file>