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1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3D81-15F4-4136-8761-6D11459FA955}" type="datetimeFigureOut">
              <a:rPr lang="he-IL" smtClean="0"/>
              <a:pPr/>
              <a:t>י"ז/שבט/תשע"ז</a:t>
            </a:fld>
            <a:endParaRPr lang="he-IL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אליפסה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57006E-672F-4904-87AD-6470E6C61B97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3D81-15F4-4136-8761-6D11459FA955}" type="datetimeFigureOut">
              <a:rPr lang="he-IL" smtClean="0"/>
              <a:pPr/>
              <a:t>י"ז/שבט/תשע"ז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006E-672F-4904-87AD-6470E6C61B9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DA57006E-672F-4904-87AD-6470E6C61B97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3D81-15F4-4136-8761-6D11459FA955}" type="datetimeFigureOut">
              <a:rPr lang="he-IL" smtClean="0"/>
              <a:pPr/>
              <a:t>י"ז/שבט/תשע"ז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3D81-15F4-4136-8761-6D11459FA955}" type="datetimeFigureOut">
              <a:rPr lang="he-IL" smtClean="0"/>
              <a:pPr/>
              <a:t>י"ז/שבט/תשע"ז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DA57006E-672F-4904-87AD-6470E6C61B97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לבן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3D81-15F4-4136-8761-6D11459FA955}" type="datetimeFigureOut">
              <a:rPr lang="he-IL" smtClean="0"/>
              <a:pPr/>
              <a:t>י"ז/שבט/תשע"ז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57006E-672F-4904-87AD-6470E6C61B97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2033D81-15F4-4136-8761-6D11459FA955}" type="datetimeFigureOut">
              <a:rPr lang="he-IL" smtClean="0"/>
              <a:pPr/>
              <a:t>י"ז/שבט/תשע"ז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57006E-672F-4904-87AD-6470E6C61B97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ציין מיקום תוכן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3D81-15F4-4136-8761-6D11459FA955}" type="datetimeFigureOut">
              <a:rPr lang="he-IL" smtClean="0"/>
              <a:pPr/>
              <a:t>י"ז/שבט/תשע"ז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e-IL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מציין מיקום תוכן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6" name="מציין מיקום תוכן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אליפסה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אליפסה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DA57006E-672F-4904-87AD-6470E6C61B97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3" name="כותרת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3D81-15F4-4136-8761-6D11459FA955}" type="datetimeFigureOut">
              <a:rPr lang="he-IL" smtClean="0"/>
              <a:pPr/>
              <a:t>י"ז/שבט/תשע"ז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DA57006E-672F-4904-87AD-6470E6C61B9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לבן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3D81-15F4-4136-8761-6D11459FA955}" type="datetimeFigureOut">
              <a:rPr lang="he-IL" smtClean="0"/>
              <a:pPr/>
              <a:t>י"ז/שבט/תשע"ז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A57006E-672F-4904-87AD-6470E6C61B97}" type="slidenum">
              <a:rPr lang="he-IL" smtClean="0"/>
              <a:pPr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מלבן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ציין מיקום תוכן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57006E-672F-4904-87AD-6470E6C61B97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033D81-15F4-4136-8761-6D11459FA955}" type="datetimeFigureOut">
              <a:rPr lang="he-IL" smtClean="0"/>
              <a:pPr/>
              <a:t>י"ז/שבט/תשע"ז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e-I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מחבר ישר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אליפסה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DA57006E-672F-4904-87AD-6470E6C61B97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2033D81-15F4-4136-8761-6D11459FA955}" type="datetimeFigureOut">
              <a:rPr lang="he-IL" smtClean="0"/>
              <a:pPr/>
              <a:t>י"ז/שבט/תשע"ז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2033D81-15F4-4136-8761-6D11459FA955}" type="datetimeFigureOut">
              <a:rPr lang="he-IL" smtClean="0"/>
              <a:pPr/>
              <a:t>י"ז/שבט/תשע"ז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e-IL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DA57006E-672F-4904-87AD-6470E6C61B97}" type="slidenum">
              <a:rPr lang="he-IL" smtClean="0"/>
              <a:pPr/>
              <a:t>‹#›</a:t>
            </a:fld>
            <a:endParaRPr lang="he-IL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1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r" rtl="1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r" rtl="1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rtl="1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r" rtl="1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2339752" y="4221088"/>
            <a:ext cx="4680520" cy="1080120"/>
          </a:xfrm>
        </p:spPr>
        <p:txBody>
          <a:bodyPr>
            <a:normAutofit/>
          </a:bodyPr>
          <a:lstStyle/>
          <a:p>
            <a:r>
              <a:rPr lang="he-IL" sz="2400" dirty="0" smtClean="0"/>
              <a:t>שרית חדד</a:t>
            </a:r>
          </a:p>
          <a:p>
            <a:r>
              <a:rPr lang="he-IL" sz="2400" dirty="0" smtClean="0"/>
              <a:t>יועצת ארגונית -פדגוגית</a:t>
            </a:r>
            <a:endParaRPr lang="he-IL" sz="2400" dirty="0"/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sz="4400" b="1" dirty="0" smtClean="0"/>
              <a:t>תכנון שיעור מיטבי</a:t>
            </a:r>
            <a:endParaRPr lang="he-IL" sz="4400" b="1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916832"/>
            <a:ext cx="1689580" cy="151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005636"/>
            <a:ext cx="741024" cy="519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he-IL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על כל מורה מוטלת האחריות </a:t>
            </a:r>
          </a:p>
          <a:p>
            <a:pPr algn="ctr">
              <a:buNone/>
            </a:pPr>
            <a:r>
              <a:rPr lang="he-IL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ללבות את התשוקה ללמידה </a:t>
            </a:r>
          </a:p>
          <a:p>
            <a:pPr algn="ctr">
              <a:buNone/>
            </a:pPr>
            <a:r>
              <a:rPr lang="he-IL" sz="4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בלב כל אחד מתלמידיו!</a:t>
            </a:r>
          </a:p>
          <a:p>
            <a:pPr algn="ctr">
              <a:buNone/>
            </a:pPr>
            <a:r>
              <a:rPr lang="he-IL" sz="40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                     </a:t>
            </a:r>
            <a:r>
              <a:rPr lang="he-IL" sz="32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שרית חדד</a:t>
            </a:r>
          </a:p>
          <a:p>
            <a:pPr algn="ctr">
              <a:buNone/>
            </a:pPr>
            <a:endParaRPr lang="he-IL" sz="4000" dirty="0" smtClean="0"/>
          </a:p>
          <a:p>
            <a:pPr algn="ctr">
              <a:buNone/>
            </a:pPr>
            <a:r>
              <a:rPr lang="he-IL" sz="4000" dirty="0" smtClean="0">
                <a:solidFill>
                  <a:schemeClr val="accent1">
                    <a:lumMod val="75000"/>
                  </a:schemeClr>
                </a:solidFill>
              </a:rPr>
              <a:t>שנה טובה מוצלחת ופורייה!!!</a:t>
            </a:r>
          </a:p>
          <a:p>
            <a:pPr>
              <a:buNone/>
            </a:pPr>
            <a:endParaRPr lang="he-IL" sz="4000" dirty="0"/>
          </a:p>
        </p:txBody>
      </p:sp>
      <p:pic>
        <p:nvPicPr>
          <p:cNvPr id="4" name="Picture 3" descr="C:\Documents and Settings\שרון\Local Settings\Temporary Internet Files\Content.IE5\HMFUG2BV\MP90043944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1" y="2492896"/>
            <a:ext cx="1247134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ide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423814" y="3717032"/>
            <a:ext cx="1213673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005636"/>
            <a:ext cx="741024" cy="519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23528" y="2060848"/>
            <a:ext cx="8503920" cy="2550024"/>
          </a:xfrm>
        </p:spPr>
        <p:txBody>
          <a:bodyPr/>
          <a:lstStyle/>
          <a:p>
            <a:pPr algn="ctr">
              <a:buNone/>
            </a:pPr>
            <a:r>
              <a:rPr lang="he-IL" sz="4400" b="1" dirty="0" smtClean="0"/>
              <a:t>מורה טוב הוא מורה הרואה בתלמיד </a:t>
            </a:r>
          </a:p>
          <a:p>
            <a:pPr algn="ctr">
              <a:buNone/>
            </a:pPr>
            <a:r>
              <a:rPr lang="he-IL" sz="4400" b="1" dirty="0" smtClean="0"/>
              <a:t>ילד, </a:t>
            </a:r>
          </a:p>
          <a:p>
            <a:pPr algn="ctr">
              <a:buNone/>
            </a:pPr>
            <a:r>
              <a:rPr lang="he-IL" sz="4400" b="1" dirty="0" smtClean="0"/>
              <a:t>הזקוק לעזרתו על מנת להצליח ולהתקדם </a:t>
            </a:r>
          </a:p>
          <a:p>
            <a:pPr algn="ctr">
              <a:buNone/>
            </a:pPr>
            <a:endParaRPr lang="he-IL" b="1" dirty="0" smtClean="0"/>
          </a:p>
          <a:p>
            <a:pPr algn="ctr">
              <a:buNone/>
            </a:pPr>
            <a:endParaRPr lang="he-IL" b="1" dirty="0"/>
          </a:p>
        </p:txBody>
      </p:sp>
      <p:pic>
        <p:nvPicPr>
          <p:cNvPr id="4" name="Picture 6" descr="MCj0428289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5085184"/>
            <a:ext cx="1676400" cy="1475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7"/>
          <p:cNvSpPr>
            <a:spLocks noChangeArrowheads="1"/>
          </p:cNvSpPr>
          <p:nvPr/>
        </p:nvSpPr>
        <p:spPr bwMode="auto">
          <a:xfrm>
            <a:off x="1979712" y="5085184"/>
            <a:ext cx="838200" cy="457200"/>
          </a:xfrm>
          <a:prstGeom prst="wedgeRoundRectCallout">
            <a:avLst>
              <a:gd name="adj1" fmla="val -43750"/>
              <a:gd name="adj2" fmla="val 70000"/>
              <a:gd name="adj3" fmla="val 16667"/>
            </a:avLst>
          </a:prstGeom>
          <a:solidFill>
            <a:srgbClr val="FAFAA4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he-IL" sz="1100" b="1" dirty="0"/>
              <a:t>איך אפשר</a:t>
            </a:r>
          </a:p>
          <a:p>
            <a:pPr algn="ctr"/>
            <a:r>
              <a:rPr lang="he-IL" sz="1100" b="1" dirty="0"/>
              <a:t>לעזור?</a:t>
            </a:r>
            <a:endParaRPr lang="en-US" sz="1100" b="1" dirty="0"/>
          </a:p>
        </p:txBody>
      </p:sp>
      <p:pic>
        <p:nvPicPr>
          <p:cNvPr id="6" name="Picture 1" descr="d5aeefc1-80dc-4854-a58b-a76b3ea2d91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96336" y="764704"/>
            <a:ext cx="925943" cy="115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005636"/>
            <a:ext cx="741024" cy="519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he-IL" sz="5400" b="1" dirty="0" smtClean="0"/>
              <a:t>תכנון שיעור מיטבי </a:t>
            </a:r>
            <a:endParaRPr lang="he-IL" sz="5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377416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he-IL" sz="4000" dirty="0" smtClean="0"/>
              <a:t>מה צריך התלמיד לדעת בסוף השיעור?</a:t>
            </a:r>
          </a:p>
          <a:p>
            <a:pPr>
              <a:buNone/>
            </a:pPr>
            <a:r>
              <a:rPr lang="he-IL" sz="4000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he-IL" sz="4000" dirty="0" smtClean="0"/>
              <a:t>מהם הקשיים הצפויים? ממה הם נובעים?</a:t>
            </a:r>
            <a:r>
              <a:rPr lang="en-US" sz="4000" dirty="0" smtClean="0"/>
              <a:t> </a:t>
            </a:r>
            <a:endParaRPr lang="he-IL" sz="4000" dirty="0" smtClean="0"/>
          </a:p>
          <a:p>
            <a:pPr>
              <a:buNone/>
            </a:pPr>
            <a:endParaRPr lang="he-IL" sz="4000" dirty="0" smtClean="0"/>
          </a:p>
          <a:p>
            <a:pPr>
              <a:buFont typeface="Wingdings" pitchFamily="2" charset="2"/>
              <a:buChar char="v"/>
            </a:pPr>
            <a:r>
              <a:rPr lang="he-IL" sz="4000" dirty="0" smtClean="0"/>
              <a:t>באילו דרכים ניתן להתמודד עימם?</a:t>
            </a:r>
            <a:endParaRPr lang="he-IL" sz="4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005636"/>
            <a:ext cx="741024" cy="519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he-IL" sz="5400" b="1" dirty="0" smtClean="0"/>
              <a:t>מבנה שיעור מיטבי </a:t>
            </a:r>
            <a:endParaRPr lang="he-IL" sz="5400" b="1" dirty="0"/>
          </a:p>
        </p:txBody>
      </p:sp>
      <p:sp>
        <p:nvSpPr>
          <p:cNvPr id="11" name="אליפסה 10"/>
          <p:cNvSpPr/>
          <p:nvPr/>
        </p:nvSpPr>
        <p:spPr>
          <a:xfrm>
            <a:off x="5652120" y="1772816"/>
            <a:ext cx="1872208" cy="187220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3" name="אליפסה 12"/>
          <p:cNvSpPr/>
          <p:nvPr/>
        </p:nvSpPr>
        <p:spPr>
          <a:xfrm>
            <a:off x="2123728" y="1700808"/>
            <a:ext cx="1872208" cy="187220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4" name="אליפסה 13"/>
          <p:cNvSpPr/>
          <p:nvPr/>
        </p:nvSpPr>
        <p:spPr>
          <a:xfrm>
            <a:off x="3851920" y="3933056"/>
            <a:ext cx="1872208" cy="1872208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5" name="חץ שמאלה-ימינה 14"/>
          <p:cNvSpPr/>
          <p:nvPr/>
        </p:nvSpPr>
        <p:spPr>
          <a:xfrm>
            <a:off x="4427984" y="2420888"/>
            <a:ext cx="864096" cy="504056"/>
          </a:xfrm>
          <a:prstGeom prst="leftRightArrow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6" name="TextBox 15"/>
          <p:cNvSpPr txBox="1"/>
          <p:nvPr/>
        </p:nvSpPr>
        <p:spPr>
          <a:xfrm>
            <a:off x="5580112" y="2132856"/>
            <a:ext cx="201622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 smtClean="0"/>
              <a:t>הקנייה</a:t>
            </a:r>
            <a:endParaRPr lang="he-IL" sz="32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2339752" y="2276872"/>
            <a:ext cx="1296144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200" b="1" dirty="0" smtClean="0"/>
              <a:t>תרגול</a:t>
            </a:r>
            <a:endParaRPr lang="he-IL" sz="3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995936" y="4191200"/>
            <a:ext cx="1440160" cy="181588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1600" b="1" dirty="0" smtClean="0"/>
              <a:t>טריגר </a:t>
            </a:r>
          </a:p>
          <a:p>
            <a:pPr algn="ctr"/>
            <a:r>
              <a:rPr lang="he-IL" sz="1600" b="1" dirty="0" smtClean="0"/>
              <a:t>מיומנויות </a:t>
            </a:r>
          </a:p>
          <a:p>
            <a:pPr algn="ctr"/>
            <a:r>
              <a:rPr lang="he-IL" sz="1600" b="1" dirty="0" smtClean="0"/>
              <a:t>דף ניווט </a:t>
            </a:r>
          </a:p>
          <a:p>
            <a:pPr algn="ctr"/>
            <a:r>
              <a:rPr lang="he-IL" sz="1600" b="1" dirty="0" smtClean="0"/>
              <a:t>מערך לוח</a:t>
            </a:r>
          </a:p>
          <a:p>
            <a:pPr algn="ctr"/>
            <a:r>
              <a:rPr lang="he-IL" sz="1600" b="1" dirty="0" smtClean="0"/>
              <a:t>פתיחה וסגירת שיעור  </a:t>
            </a:r>
          </a:p>
          <a:p>
            <a:pPr algn="ctr"/>
            <a:endParaRPr lang="he-IL" sz="1600" b="1" dirty="0"/>
          </a:p>
        </p:txBody>
      </p:sp>
      <p:pic>
        <p:nvPicPr>
          <p:cNvPr id="10" name="Picture 4" descr="MCj03121800000[1]"/>
          <p:cNvPicPr>
            <a:picLocks noChangeAspect="1" noChangeArrowheads="1"/>
          </p:cNvPicPr>
          <p:nvPr/>
        </p:nvPicPr>
        <p:blipFill>
          <a:blip r:embed="rId2" cstate="print">
            <a:grayscl/>
          </a:blip>
          <a:srcRect/>
          <a:stretch>
            <a:fillRect/>
          </a:stretch>
        </p:blipFill>
        <p:spPr bwMode="auto">
          <a:xfrm>
            <a:off x="1259632" y="4191200"/>
            <a:ext cx="1512168" cy="1244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005636"/>
            <a:ext cx="741024" cy="519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he-IL" sz="4800" b="1" dirty="0" smtClean="0"/>
              <a:t>הקנייה מיטבית</a:t>
            </a:r>
            <a:endParaRPr lang="he-IL" sz="48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endParaRPr lang="he-IL" sz="3200" b="1" dirty="0" smtClean="0"/>
          </a:p>
          <a:p>
            <a:pPr>
              <a:buFont typeface="Wingdings" pitchFamily="2" charset="2"/>
              <a:buChar char="ü"/>
            </a:pPr>
            <a:r>
              <a:rPr lang="he-IL" sz="3200" dirty="0" smtClean="0"/>
              <a:t>טריגר (גריין)  - פתיחה מאתגרת, מחברת, כזאת היוצאת מעולם התוכן ומתחברת לעולמו של התלמיד:</a:t>
            </a:r>
            <a:r>
              <a:rPr lang="en-US" sz="3200" dirty="0" smtClean="0"/>
              <a:t> </a:t>
            </a:r>
            <a:r>
              <a:rPr lang="he-IL" sz="3200" dirty="0" smtClean="0"/>
              <a:t>שאלה פורייה, שיר, סיפור, משחק, דילמה...      </a:t>
            </a:r>
          </a:p>
          <a:p>
            <a:pPr>
              <a:buFont typeface="Wingdings" pitchFamily="2" charset="2"/>
              <a:buChar char="ü"/>
            </a:pPr>
            <a:r>
              <a:rPr lang="he-IL" sz="3200" dirty="0" smtClean="0"/>
              <a:t>הסברים ברורים, מפורטים לשלבים על-פי הצורך</a:t>
            </a:r>
          </a:p>
          <a:p>
            <a:pPr>
              <a:buFont typeface="Wingdings" pitchFamily="2" charset="2"/>
              <a:buChar char="ü"/>
            </a:pPr>
            <a:r>
              <a:rPr lang="he-IL" sz="3200" dirty="0" smtClean="0"/>
              <a:t>מילות מפתח / רעיונות מרכזיים כתובים על הלוח – לשמור על לוח ממוקד, מאורגן ולא עמוס  </a:t>
            </a:r>
          </a:p>
          <a:p>
            <a:pPr>
              <a:buFont typeface="Wingdings" pitchFamily="2" charset="2"/>
              <a:buChar char="ü"/>
            </a:pPr>
            <a:r>
              <a:rPr lang="he-IL" sz="3200" dirty="0" smtClean="0"/>
              <a:t>גיוון בדרכי ההוראה </a:t>
            </a:r>
          </a:p>
          <a:p>
            <a:pPr>
              <a:buFont typeface="Wingdings" pitchFamily="2" charset="2"/>
              <a:buChar char="ü"/>
            </a:pPr>
            <a:r>
              <a:rPr lang="he-IL" sz="3200" dirty="0" smtClean="0"/>
              <a:t>הקניית מיומנויות למידה כחלק מהתכנים בדגש על פיצוח שאלה, תומכי זיכרון, כתיבת גרעין תשובה ופיתוח תשובה – יעד מרכזי בחטיבת הביניים </a:t>
            </a:r>
            <a:endParaRPr lang="he-IL" sz="3200" dirty="0"/>
          </a:p>
        </p:txBody>
      </p:sp>
      <p:pic>
        <p:nvPicPr>
          <p:cNvPr id="6" name="Picture 18" descr="MCj02889760000[1]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1752" y="608076"/>
            <a:ext cx="1907704" cy="1259222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021288"/>
            <a:ext cx="741024" cy="519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he-IL" sz="5400" b="1" dirty="0" smtClean="0"/>
              <a:t>תרגול מיטבי </a:t>
            </a:r>
            <a:endParaRPr lang="he-IL" sz="5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95536" y="1600201"/>
            <a:ext cx="8291264" cy="2620888"/>
          </a:xfrm>
        </p:spPr>
        <p:txBody>
          <a:bodyPr>
            <a:normAutofit fontScale="85000" lnSpcReduction="20000"/>
          </a:bodyPr>
          <a:lstStyle/>
          <a:p>
            <a:pPr>
              <a:buFont typeface="Wingdings" pitchFamily="2" charset="2"/>
              <a:buChar char="ü"/>
            </a:pPr>
            <a:r>
              <a:rPr lang="he-IL" sz="3200" dirty="0" smtClean="0"/>
              <a:t>על התרגול להיות מותאם לחומר שנלמד </a:t>
            </a:r>
          </a:p>
          <a:p>
            <a:pPr>
              <a:buFont typeface="Wingdings" pitchFamily="2" charset="2"/>
              <a:buChar char="ü"/>
            </a:pPr>
            <a:r>
              <a:rPr lang="he-IL" sz="3200" dirty="0" smtClean="0"/>
              <a:t>על התרגול להיות מדורג </a:t>
            </a:r>
          </a:p>
          <a:p>
            <a:pPr>
              <a:buFont typeface="Wingdings" pitchFamily="2" charset="2"/>
              <a:buChar char="ü"/>
            </a:pPr>
            <a:r>
              <a:rPr lang="he-IL" sz="3200" dirty="0" smtClean="0"/>
              <a:t>על הלוח לשמש ככלי עזר לתלמיד </a:t>
            </a:r>
          </a:p>
          <a:p>
            <a:pPr>
              <a:buFont typeface="Wingdings" pitchFamily="2" charset="2"/>
              <a:buChar char="ü"/>
            </a:pPr>
            <a:r>
              <a:rPr lang="he-IL" sz="3200" dirty="0" smtClean="0"/>
              <a:t>דף ניווט – לליווי התרגול </a:t>
            </a:r>
            <a:r>
              <a:rPr lang="he-IL" sz="3200" dirty="0"/>
              <a:t>עבודה עצמית של הילד.</a:t>
            </a:r>
          </a:p>
          <a:p>
            <a:pPr>
              <a:buFont typeface="Wingdings" pitchFamily="2" charset="2"/>
              <a:buChar char="ü"/>
            </a:pPr>
            <a:endParaRPr lang="he-IL" sz="3200" dirty="0" smtClean="0"/>
          </a:p>
          <a:p>
            <a:pPr>
              <a:buFont typeface="Wingdings" pitchFamily="2" charset="2"/>
              <a:buChar char="ü"/>
            </a:pPr>
            <a:r>
              <a:rPr lang="he-IL" sz="3200" dirty="0" smtClean="0"/>
              <a:t>בזמן </a:t>
            </a:r>
            <a:r>
              <a:rPr lang="he-IL" sz="3200" dirty="0"/>
              <a:t>התרגול כולם עובדים.</a:t>
            </a:r>
          </a:p>
          <a:p>
            <a:pPr>
              <a:buFont typeface="Wingdings" pitchFamily="2" charset="2"/>
              <a:buChar char="ü"/>
            </a:pPr>
            <a:endParaRPr lang="he-IL" sz="3200" dirty="0" smtClean="0"/>
          </a:p>
          <a:p>
            <a:endParaRPr lang="he-IL" dirty="0"/>
          </a:p>
        </p:txBody>
      </p:sp>
      <p:sp>
        <p:nvSpPr>
          <p:cNvPr id="5" name="מציין מיקום תוכן 2"/>
          <p:cNvSpPr txBox="1">
            <a:spLocks/>
          </p:cNvSpPr>
          <p:nvPr/>
        </p:nvSpPr>
        <p:spPr>
          <a:xfrm>
            <a:off x="323528" y="4365104"/>
            <a:ext cx="8291264" cy="20448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המטרה:</a:t>
            </a:r>
            <a:r>
              <a:rPr kumimoji="0" lang="he-IL" sz="3200" b="1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יישום,</a:t>
            </a:r>
            <a:r>
              <a:rPr lang="he-IL" sz="3200" b="1" dirty="0"/>
              <a:t> </a:t>
            </a:r>
            <a:r>
              <a:rPr lang="he-IL" sz="3200" b="1" dirty="0" smtClean="0"/>
              <a:t>חיזוק הזיכרון וההבנה, 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he-IL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תחושת מסוגלות, חוויות הצלחה, התמודדות עצמאית, הפוגה ברצף ההוראה, מעבר בין מקבצי הוראה  </a:t>
            </a:r>
          </a:p>
        </p:txBody>
      </p:sp>
      <p:pic>
        <p:nvPicPr>
          <p:cNvPr id="6" name="Picture 10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84784"/>
            <a:ext cx="1391542" cy="119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005636"/>
            <a:ext cx="741024" cy="519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he-IL" sz="5400" b="1" dirty="0" smtClean="0"/>
              <a:t>מבדק הצלחה </a:t>
            </a:r>
            <a:endParaRPr lang="he-IL" sz="5400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he-IL" sz="3200" dirty="0" smtClean="0"/>
              <a:t>על מבדק ההצלחה להיות קצר וממוקד ומטרתו לייצר חוויית הצלחה </a:t>
            </a:r>
            <a:endParaRPr lang="he-IL" sz="3200" dirty="0"/>
          </a:p>
        </p:txBody>
      </p:sp>
      <p:pic>
        <p:nvPicPr>
          <p:cNvPr id="4" name="Picture 2" descr="j028197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636912"/>
            <a:ext cx="1671780" cy="1584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005636"/>
            <a:ext cx="741024" cy="519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he-IL" b="1" dirty="0" smtClean="0"/>
              <a:t>שיעורי בית </a:t>
            </a:r>
            <a:endParaRPr lang="he-IL" b="1" dirty="0"/>
          </a:p>
        </p:txBody>
      </p:sp>
      <p:sp>
        <p:nvSpPr>
          <p:cNvPr id="4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98207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he-IL" sz="4800" dirty="0" smtClean="0"/>
          </a:p>
          <a:p>
            <a:pPr algn="ctr">
              <a:buNone/>
            </a:pPr>
            <a:r>
              <a:rPr lang="he-IL" sz="4800" dirty="0" smtClean="0"/>
              <a:t>מטרה?</a:t>
            </a:r>
          </a:p>
          <a:p>
            <a:pPr algn="ctr">
              <a:buNone/>
            </a:pPr>
            <a:r>
              <a:rPr lang="he-IL" sz="4800" dirty="0" smtClean="0"/>
              <a:t>רווח?</a:t>
            </a:r>
          </a:p>
          <a:p>
            <a:pPr>
              <a:buNone/>
            </a:pPr>
            <a:endParaRPr lang="he-IL" sz="3200" dirty="0"/>
          </a:p>
        </p:txBody>
      </p:sp>
      <p:pic>
        <p:nvPicPr>
          <p:cNvPr id="5" name="Picture 4" descr="http://lironstudyskills.files.wordpress.com/2012/05/d7a8d7a9d799d79ed7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" y="4797152"/>
            <a:ext cx="1402130" cy="17137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005636"/>
            <a:ext cx="741024" cy="519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he-IL" b="1" dirty="0" smtClean="0"/>
              <a:t>שיעור ראשון </a:t>
            </a:r>
            <a:endParaRPr lang="he-IL" b="1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he-IL" dirty="0" smtClean="0"/>
              <a:t>המורה יציג את עצמו ו2-3 כללי ברזל שלו ויעדים מרכזיים השנה</a:t>
            </a:r>
          </a:p>
          <a:p>
            <a:r>
              <a:rPr lang="he-IL" dirty="0" smtClean="0"/>
              <a:t>הכרות קצרה עם התלמידים</a:t>
            </a:r>
          </a:p>
          <a:p>
            <a:r>
              <a:rPr lang="he-IL" dirty="0" smtClean="0"/>
              <a:t>למידה משמעותית - המטרה שלנו היא שהתלמידים ייצאו עם תחושה שהיה כיף בשיעור אבל לא רק בגלל האווירה החברית אלא גם כי למדו משהו חדש ומעניין. זכרו, אנחנו רוצים </a:t>
            </a:r>
            <a:r>
              <a:rPr lang="he-IL" i="1" dirty="0" smtClean="0"/>
              <a:t>לשמור על המוטיבציה הטבעית</a:t>
            </a:r>
            <a:r>
              <a:rPr lang="he-IL" dirty="0" smtClean="0"/>
              <a:t> של התלמידים בשלב הזה. </a:t>
            </a:r>
          </a:p>
          <a:p>
            <a:pPr>
              <a:buNone/>
            </a:pPr>
            <a:r>
              <a:rPr lang="he-IL" b="1" dirty="0" smtClean="0"/>
              <a:t>   נושא השיעור</a:t>
            </a:r>
            <a:r>
              <a:rPr lang="he-IL" dirty="0" smtClean="0"/>
              <a:t> חייב להיבחר בקפידה - </a:t>
            </a:r>
            <a:r>
              <a:rPr lang="he-IL" b="1" dirty="0" smtClean="0"/>
              <a:t>חשוב שהנושא יהיה מעניין, מאתגר וברור.</a:t>
            </a:r>
            <a:r>
              <a:rPr lang="he-IL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endParaRPr lang="he-IL" dirty="0"/>
          </a:p>
        </p:txBody>
      </p:sp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827584" y="5229200"/>
            <a:ext cx="2016224" cy="1191991"/>
            <a:chOff x="768" y="1728"/>
            <a:chExt cx="4128" cy="2278"/>
          </a:xfrm>
        </p:grpSpPr>
        <p:pic>
          <p:nvPicPr>
            <p:cNvPr id="5" name="Picture 9" descr="maitresse-et-classe-enthou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768" y="1829"/>
              <a:ext cx="4128" cy="2177"/>
            </a:xfrm>
            <a:prstGeom prst="rect">
              <a:avLst/>
            </a:prstGeom>
            <a:noFill/>
          </p:spPr>
        </p:pic>
        <p:sp>
          <p:nvSpPr>
            <p:cNvPr id="6" name="AutoShape 11"/>
            <p:cNvSpPr>
              <a:spLocks noChangeArrowheads="1"/>
            </p:cNvSpPr>
            <p:nvPr/>
          </p:nvSpPr>
          <p:spPr bwMode="auto">
            <a:xfrm>
              <a:off x="1968" y="1728"/>
              <a:ext cx="816" cy="960"/>
            </a:xfrm>
            <a:prstGeom prst="wedgeEllipseCallout">
              <a:avLst>
                <a:gd name="adj1" fmla="val -63194"/>
                <a:gd name="adj2" fmla="val -28694"/>
              </a:avLst>
            </a:prstGeom>
            <a:ln>
              <a:headEnd type="none" w="sm" len="sm"/>
              <a:tailEnd type="none" w="sm" len="sm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pPr algn="ctr"/>
              <a:endParaRPr lang="he-IL"/>
            </a:p>
          </p:txBody>
        </p:sp>
        <p:sp>
          <p:nvSpPr>
            <p:cNvPr id="7" name="Text Box 10"/>
            <p:cNvSpPr txBox="1">
              <a:spLocks noChangeArrowheads="1"/>
            </p:cNvSpPr>
            <p:nvPr/>
          </p:nvSpPr>
          <p:spPr bwMode="auto">
            <a:xfrm>
              <a:off x="1728" y="2056"/>
              <a:ext cx="1488" cy="233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square">
              <a:spAutoFit/>
            </a:bodyPr>
            <a:lstStyle/>
            <a:p>
              <a:pPr algn="ctr">
                <a:spcBef>
                  <a:spcPct val="50000"/>
                </a:spcBef>
              </a:pPr>
              <a:endParaRPr lang="en-US" dirty="0">
                <a:solidFill>
                  <a:schemeClr val="bg2"/>
                </a:solidFill>
              </a:endParaRPr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6005636"/>
            <a:ext cx="741024" cy="519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זרחי">
  <a:themeElements>
    <a:clrScheme name="אזרחי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אזרחי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אזרח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222</TotalTime>
  <Words>318</Words>
  <Application>Microsoft Office PowerPoint</Application>
  <PresentationFormat>On-screen Show (4:3)</PresentationFormat>
  <Paragraphs>54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אזרחי</vt:lpstr>
      <vt:lpstr>תכנון שיעור מיטבי</vt:lpstr>
      <vt:lpstr>PowerPoint Presentation</vt:lpstr>
      <vt:lpstr>תכנון שיעור מיטבי </vt:lpstr>
      <vt:lpstr>מבנה שיעור מיטבי </vt:lpstr>
      <vt:lpstr>הקנייה מיטבית</vt:lpstr>
      <vt:lpstr>תרגול מיטבי </vt:lpstr>
      <vt:lpstr>מבדק הצלחה </vt:lpstr>
      <vt:lpstr>שיעורי בית </vt:lpstr>
      <vt:lpstr>שיעור ראשון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תכנון שיעור מייטבי</dc:title>
  <dc:creator>שרית</dc:creator>
  <cp:lastModifiedBy>user</cp:lastModifiedBy>
  <cp:revision>20</cp:revision>
  <dcterms:created xsi:type="dcterms:W3CDTF">2013-08-24T19:15:09Z</dcterms:created>
  <dcterms:modified xsi:type="dcterms:W3CDTF">2017-02-13T18:12:42Z</dcterms:modified>
</cp:coreProperties>
</file>