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sldIdLst>
    <p:sldId id="257" r:id="rId2"/>
    <p:sldId id="287" r:id="rId3"/>
    <p:sldId id="258" r:id="rId4"/>
    <p:sldId id="259" r:id="rId5"/>
    <p:sldId id="288" r:id="rId6"/>
    <p:sldId id="260" r:id="rId7"/>
    <p:sldId id="289" r:id="rId8"/>
    <p:sldId id="261" r:id="rId9"/>
    <p:sldId id="290" r:id="rId10"/>
    <p:sldId id="29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6" r:id="rId25"/>
    <p:sldId id="275" r:id="rId26"/>
    <p:sldId id="277" r:id="rId27"/>
    <p:sldId id="278" r:id="rId28"/>
    <p:sldId id="292" r:id="rId29"/>
    <p:sldId id="279" r:id="rId30"/>
    <p:sldId id="280" r:id="rId31"/>
    <p:sldId id="281" r:id="rId32"/>
    <p:sldId id="282" r:id="rId33"/>
    <p:sldId id="283" r:id="rId34"/>
    <p:sldId id="284" r:id="rId35"/>
    <p:sldId id="285" r:id="rId36"/>
    <p:sldId id="286" r:id="rId37"/>
    <p:sldId id="293" r:id="rId38"/>
    <p:sldId id="294" r:id="rId39"/>
    <p:sldId id="295" r:id="rId40"/>
    <p:sldId id="296" r:id="rId41"/>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60" d="100"/>
          <a:sy n="60" d="100"/>
        </p:scale>
        <p:origin x="-1644" y="-22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55E795DA-ED28-4FF8-90C0-0D07D1B1B823}" type="datetimeFigureOut">
              <a:rPr lang="he-IL" smtClean="0"/>
              <a:t>כ"ד/טבת/תשע"ה</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ED81677B-4405-4FAF-9BC8-33B103CBE2E6}" type="slidenum">
              <a:rPr lang="he-IL" smtClean="0"/>
              <a:t>‹#›</a:t>
            </a:fld>
            <a:endParaRPr lang="he-IL"/>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Vertical Text Placeholder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Date Placeholder 3"/>
          <p:cNvSpPr>
            <a:spLocks noGrp="1"/>
          </p:cNvSpPr>
          <p:nvPr>
            <p:ph type="dt" sz="half" idx="10"/>
          </p:nvPr>
        </p:nvSpPr>
        <p:spPr/>
        <p:txBody>
          <a:bodyPr/>
          <a:lstStyle/>
          <a:p>
            <a:fld id="{55E795DA-ED28-4FF8-90C0-0D07D1B1B823}" type="datetimeFigureOut">
              <a:rPr lang="he-IL" smtClean="0"/>
              <a:t>כ"ד/טבת/תשע"ה</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ED81677B-4405-4FAF-9BC8-33B103CBE2E6}" type="slidenum">
              <a:rPr lang="he-IL" smtClean="0"/>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55E795DA-ED28-4FF8-90C0-0D07D1B1B823}" type="datetimeFigureOut">
              <a:rPr lang="he-IL" smtClean="0"/>
              <a:t>כ"ד/טבת/תשע"ה</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ED81677B-4405-4FAF-9BC8-33B103CBE2E6}" type="slidenum">
              <a:rPr lang="he-IL" smtClean="0"/>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Content Placeholder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Date Placeholder 3"/>
          <p:cNvSpPr>
            <a:spLocks noGrp="1"/>
          </p:cNvSpPr>
          <p:nvPr>
            <p:ph type="dt" sz="half" idx="10"/>
          </p:nvPr>
        </p:nvSpPr>
        <p:spPr/>
        <p:txBody>
          <a:bodyPr/>
          <a:lstStyle/>
          <a:p>
            <a:fld id="{55E795DA-ED28-4FF8-90C0-0D07D1B1B823}" type="datetimeFigureOut">
              <a:rPr lang="he-IL" smtClean="0"/>
              <a:t>כ"ד/טבת/תשע"ה</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ED81677B-4405-4FAF-9BC8-33B103CBE2E6}" type="slidenum">
              <a:rPr lang="he-IL" smtClean="0"/>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55E795DA-ED28-4FF8-90C0-0D07D1B1B823}" type="datetimeFigureOut">
              <a:rPr lang="he-IL" smtClean="0"/>
              <a:t>כ"ד/טבת/תשע"ה</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ED81677B-4405-4FAF-9BC8-33B103CBE2E6}" type="slidenum">
              <a:rPr lang="he-IL" smtClean="0"/>
              <a:t>‹#›</a:t>
            </a:fld>
            <a:endParaRPr lang="he-IL"/>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Date Placeholder 4"/>
          <p:cNvSpPr>
            <a:spLocks noGrp="1"/>
          </p:cNvSpPr>
          <p:nvPr>
            <p:ph type="dt" sz="half" idx="10"/>
          </p:nvPr>
        </p:nvSpPr>
        <p:spPr/>
        <p:txBody>
          <a:bodyPr/>
          <a:lstStyle/>
          <a:p>
            <a:fld id="{55E795DA-ED28-4FF8-90C0-0D07D1B1B823}" type="datetimeFigureOut">
              <a:rPr lang="he-IL" smtClean="0"/>
              <a:t>כ"ד/טבת/תשע"ה</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ED81677B-4405-4FAF-9BC8-33B103CBE2E6}" type="slidenum">
              <a:rPr lang="he-IL" smtClean="0"/>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6"/>
          <p:cNvSpPr>
            <a:spLocks noGrp="1"/>
          </p:cNvSpPr>
          <p:nvPr>
            <p:ph type="dt" sz="half" idx="10"/>
          </p:nvPr>
        </p:nvSpPr>
        <p:spPr/>
        <p:txBody>
          <a:bodyPr/>
          <a:lstStyle/>
          <a:p>
            <a:fld id="{55E795DA-ED28-4FF8-90C0-0D07D1B1B823}" type="datetimeFigureOut">
              <a:rPr lang="he-IL" smtClean="0"/>
              <a:t>כ"ד/טבת/תשע"ה</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ED81677B-4405-4FAF-9BC8-33B103CBE2E6}" type="slidenum">
              <a:rPr lang="he-IL" smtClean="0"/>
              <a:t>‹#›</a:t>
            </a:fld>
            <a:endParaRPr lang="he-IL"/>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Date Placeholder 2"/>
          <p:cNvSpPr>
            <a:spLocks noGrp="1"/>
          </p:cNvSpPr>
          <p:nvPr>
            <p:ph type="dt" sz="half" idx="10"/>
          </p:nvPr>
        </p:nvSpPr>
        <p:spPr/>
        <p:txBody>
          <a:bodyPr/>
          <a:lstStyle/>
          <a:p>
            <a:fld id="{55E795DA-ED28-4FF8-90C0-0D07D1B1B823}" type="datetimeFigureOut">
              <a:rPr lang="he-IL" smtClean="0"/>
              <a:t>כ"ד/טבת/תשע"ה</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ED81677B-4405-4FAF-9BC8-33B103CBE2E6}" type="slidenum">
              <a:rPr lang="he-IL" smtClean="0"/>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E795DA-ED28-4FF8-90C0-0D07D1B1B823}" type="datetimeFigureOut">
              <a:rPr lang="he-IL" smtClean="0"/>
              <a:t>כ"ד/טבת/תשע"ה</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ED81677B-4405-4FAF-9BC8-33B103CBE2E6}" type="slidenum">
              <a:rPr lang="he-IL" smtClean="0"/>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55E795DA-ED28-4FF8-90C0-0D07D1B1B823}" type="datetimeFigureOut">
              <a:rPr lang="he-IL" smtClean="0"/>
              <a:t>כ"ד/טבת/תשע"ה</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ED81677B-4405-4FAF-9BC8-33B103CBE2E6}" type="slidenum">
              <a:rPr lang="he-IL" smtClean="0"/>
              <a:t>‹#›</a:t>
            </a:fld>
            <a:endParaRPr lang="he-IL"/>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he-IL" smtClean="0"/>
              <a:t>לחץ כדי לערוך סגנון כותרת של תבנית בסיס</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55E795DA-ED28-4FF8-90C0-0D07D1B1B823}" type="datetimeFigureOut">
              <a:rPr lang="he-IL" smtClean="0"/>
              <a:t>כ"ד/טבת/תשע"ה</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ED81677B-4405-4FAF-9BC8-33B103CBE2E6}" type="slidenum">
              <a:rPr lang="he-IL" smtClean="0"/>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55E795DA-ED28-4FF8-90C0-0D07D1B1B823}" type="datetimeFigureOut">
              <a:rPr lang="he-IL" smtClean="0"/>
              <a:t>כ"ד/טבת/תשע"ה</a:t>
            </a:fld>
            <a:endParaRPr lang="he-IL"/>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he-IL"/>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ED81677B-4405-4FAF-9BC8-33B103CBE2E6}" type="slidenum">
              <a:rPr lang="he-IL" smtClean="0"/>
              <a:t>‹#›</a:t>
            </a:fld>
            <a:endParaRPr lang="he-IL"/>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1"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r" defTabSz="914400" rtl="1"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r" defTabSz="914400" rtl="1"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r" defTabSz="914400" rtl="1"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r" defTabSz="914400" rtl="1"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r" defTabSz="914400" rtl="1"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r" defTabSz="914400" rtl="1"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r" defTabSz="914400" rtl="1"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r" defTabSz="914400" rtl="1"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r" defTabSz="914400" rtl="1"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70942" y="332656"/>
            <a:ext cx="7488832" cy="1569660"/>
          </a:xfrm>
          <a:prstGeom prst="rect">
            <a:avLst/>
          </a:prstGeom>
          <a:noFill/>
        </p:spPr>
        <p:txBody>
          <a:bodyPr wrap="square" rtlCol="1">
            <a:spAutoFit/>
          </a:bodyPr>
          <a:lstStyle/>
          <a:p>
            <a:pPr algn="ctr"/>
            <a:r>
              <a:rPr lang="he-IL" sz="9600" b="1" dirty="0" smtClean="0">
                <a:solidFill>
                  <a:schemeClr val="bg2">
                    <a:lumMod val="25000"/>
                  </a:schemeClr>
                </a:solidFill>
              </a:rPr>
              <a:t>חשמל</a:t>
            </a:r>
            <a:endParaRPr lang="he-IL" sz="9600" b="1" dirty="0">
              <a:solidFill>
                <a:schemeClr val="bg2">
                  <a:lumMod val="25000"/>
                </a:schemeClr>
              </a:solidFill>
            </a:endParaRPr>
          </a:p>
        </p:txBody>
      </p:sp>
      <p:pic>
        <p:nvPicPr>
          <p:cNvPr id="12292" name="Picture 4" descr="C:\Users\Nimni\Desktop\חשמל\לכידה.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153" y="2204864"/>
            <a:ext cx="7991475" cy="40290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96934" y="5972329"/>
            <a:ext cx="3096344" cy="523220"/>
          </a:xfrm>
          <a:prstGeom prst="rect">
            <a:avLst/>
          </a:prstGeom>
          <a:noFill/>
        </p:spPr>
        <p:txBody>
          <a:bodyPr wrap="square" rtlCol="1">
            <a:spAutoFit/>
          </a:bodyPr>
          <a:lstStyle/>
          <a:p>
            <a:r>
              <a:rPr lang="he-IL" sz="2800" b="1" dirty="0" smtClean="0"/>
              <a:t>אילנית נימני- ג'ורג'י</a:t>
            </a:r>
            <a:endParaRPr lang="he-IL" sz="2800" b="1" dirty="0"/>
          </a:p>
        </p:txBody>
      </p:sp>
    </p:spTree>
    <p:extLst>
      <p:ext uri="{BB962C8B-B14F-4D97-AF65-F5344CB8AC3E}">
        <p14:creationId xmlns:p14="http://schemas.microsoft.com/office/powerpoint/2010/main" val="39058155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r"/>
            <a:r>
              <a:rPr lang="he-IL" sz="3200" b="1" dirty="0" smtClean="0"/>
              <a:t>משימה</a:t>
            </a:r>
            <a:endParaRPr lang="he-IL" sz="3200" b="1" dirty="0"/>
          </a:p>
        </p:txBody>
      </p:sp>
      <p:sp>
        <p:nvSpPr>
          <p:cNvPr id="4" name="TextBox 3"/>
          <p:cNvSpPr txBox="1"/>
          <p:nvPr/>
        </p:nvSpPr>
        <p:spPr>
          <a:xfrm>
            <a:off x="395536" y="1484784"/>
            <a:ext cx="8352928" cy="1200329"/>
          </a:xfrm>
          <a:prstGeom prst="rect">
            <a:avLst/>
          </a:prstGeom>
          <a:noFill/>
        </p:spPr>
        <p:txBody>
          <a:bodyPr wrap="square" rtlCol="1">
            <a:spAutoFit/>
          </a:bodyPr>
          <a:lstStyle/>
          <a:p>
            <a:r>
              <a:rPr lang="he-IL" sz="2400" dirty="0" smtClean="0">
                <a:latin typeface="Narkisim" pitchFamily="34" charset="-79"/>
                <a:cs typeface="Narkisim" pitchFamily="34" charset="-79"/>
              </a:rPr>
              <a:t>ד. לפניכם תצלום של מעגל חשמלי</a:t>
            </a:r>
          </a:p>
          <a:p>
            <a:r>
              <a:rPr lang="he-IL" sz="2400" dirty="0">
                <a:latin typeface="Narkisim" pitchFamily="34" charset="-79"/>
                <a:cs typeface="Narkisim" pitchFamily="34" charset="-79"/>
              </a:rPr>
              <a:t> </a:t>
            </a:r>
            <a:r>
              <a:rPr lang="he-IL" sz="2400" dirty="0" smtClean="0">
                <a:latin typeface="Narkisim" pitchFamily="34" charset="-79"/>
                <a:cs typeface="Narkisim" pitchFamily="34" charset="-79"/>
              </a:rPr>
              <a:t>חמישה תלמידים ציירו  תרשימים של מעגל זה.</a:t>
            </a:r>
          </a:p>
          <a:p>
            <a:r>
              <a:rPr lang="he-IL" sz="2400" dirty="0" smtClean="0">
                <a:latin typeface="Narkisim" pitchFamily="34" charset="-79"/>
                <a:cs typeface="Narkisim" pitchFamily="34" charset="-79"/>
              </a:rPr>
              <a:t>לפניכם התרשימים שהם ציירו. איזה תרשים נכון?</a:t>
            </a:r>
            <a:endParaRPr lang="he-IL" sz="2400" dirty="0">
              <a:latin typeface="Narkisim" pitchFamily="34" charset="-79"/>
              <a:cs typeface="Narkisim" pitchFamily="34" charset="-79"/>
            </a:endParaRPr>
          </a:p>
        </p:txBody>
      </p:sp>
      <p:pic>
        <p:nvPicPr>
          <p:cNvPr id="8" name="Picture 2" descr="C:\Users\Nimni\Desktop\חשמל\5.jpe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82" t="65786" r="9184"/>
          <a:stretch/>
        </p:blipFill>
        <p:spPr bwMode="auto">
          <a:xfrm>
            <a:off x="539552" y="2780337"/>
            <a:ext cx="7755431" cy="40001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623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r"/>
            <a:r>
              <a:rPr lang="he-IL" sz="3600" b="1" dirty="0" smtClean="0">
                <a:solidFill>
                  <a:schemeClr val="bg2">
                    <a:lumMod val="25000"/>
                  </a:schemeClr>
                </a:solidFill>
              </a:rPr>
              <a:t>מעגל חשמלי ומכשירי חשמל ביתיים</a:t>
            </a:r>
            <a:endParaRPr lang="he-IL" sz="3600" b="1" dirty="0">
              <a:solidFill>
                <a:schemeClr val="bg2">
                  <a:lumMod val="25000"/>
                </a:schemeClr>
              </a:solidFill>
            </a:endParaRPr>
          </a:p>
        </p:txBody>
      </p:sp>
      <p:pic>
        <p:nvPicPr>
          <p:cNvPr id="7170" name="Picture 2" descr="C:\Users\Nimni\Desktop\חשמל\6.jpe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4137" r="2179" b="28988"/>
          <a:stretch/>
        </p:blipFill>
        <p:spPr bwMode="auto">
          <a:xfrm rot="10800000">
            <a:off x="539551" y="1484783"/>
            <a:ext cx="4362705" cy="3456385"/>
          </a:xfrm>
          <a:prstGeom prst="rect">
            <a:avLst/>
          </a:prstGeom>
          <a:ln w="38100" cap="sq">
            <a:solidFill>
              <a:schemeClr val="accent2">
                <a:lumMod val="50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508104" y="1772816"/>
            <a:ext cx="3384376" cy="3046988"/>
          </a:xfrm>
          <a:prstGeom prst="rect">
            <a:avLst/>
          </a:prstGeom>
          <a:noFill/>
        </p:spPr>
        <p:txBody>
          <a:bodyPr wrap="square" rtlCol="1">
            <a:spAutoFit/>
          </a:bodyPr>
          <a:lstStyle/>
          <a:p>
            <a:r>
              <a:rPr lang="he-IL" sz="1600" b="1" dirty="0" smtClean="0">
                <a:solidFill>
                  <a:srgbClr val="C00000"/>
                </a:solidFill>
                <a:latin typeface="Narkisim" pitchFamily="34" charset="-79"/>
                <a:cs typeface="Narkisim" pitchFamily="34" charset="-79"/>
              </a:rPr>
              <a:t>לפניכם תצלום של מכשירים חשמליים המצויים בשימוש ביתי</a:t>
            </a:r>
          </a:p>
          <a:p>
            <a:r>
              <a:rPr lang="he-IL" sz="1600" b="1" dirty="0" smtClean="0">
                <a:solidFill>
                  <a:srgbClr val="C00000"/>
                </a:solidFill>
                <a:latin typeface="Narkisim" pitchFamily="34" charset="-79"/>
                <a:cs typeface="Narkisim" pitchFamily="34" charset="-79"/>
              </a:rPr>
              <a:t>התבוננו באופן חיבורם לשקע</a:t>
            </a:r>
          </a:p>
          <a:p>
            <a:endParaRPr lang="he-IL" sz="1600" dirty="0" smtClean="0">
              <a:solidFill>
                <a:srgbClr val="C00000"/>
              </a:solidFill>
              <a:latin typeface="Narkisim" pitchFamily="34" charset="-79"/>
              <a:cs typeface="Narkisim" pitchFamily="34" charset="-79"/>
            </a:endParaRPr>
          </a:p>
          <a:p>
            <a:endParaRPr lang="he-IL" sz="1600" dirty="0">
              <a:latin typeface="Narkisim" pitchFamily="34" charset="-79"/>
              <a:cs typeface="Narkisim" pitchFamily="34" charset="-79"/>
            </a:endParaRPr>
          </a:p>
          <a:p>
            <a:r>
              <a:rPr lang="he-IL" sz="1600" dirty="0" smtClean="0">
                <a:latin typeface="Narkisim" pitchFamily="34" charset="-79"/>
                <a:cs typeface="Narkisim" pitchFamily="34" charset="-79"/>
              </a:rPr>
              <a:t>א. האם לא חסרים מוליכים למעגל </a:t>
            </a:r>
            <a:r>
              <a:rPr lang="en-US" sz="1600" dirty="0" smtClean="0">
                <a:latin typeface="Narkisim" pitchFamily="34" charset="-79"/>
                <a:cs typeface="Narkisim" pitchFamily="34" charset="-79"/>
              </a:rPr>
              <a:t>              </a:t>
            </a:r>
            <a:r>
              <a:rPr lang="he-IL" sz="1600" dirty="0" smtClean="0">
                <a:latin typeface="Narkisim" pitchFamily="34" charset="-79"/>
                <a:cs typeface="Narkisim" pitchFamily="34" charset="-79"/>
              </a:rPr>
              <a:t>החשמלי, שבו מצויים מכשירים אלה?</a:t>
            </a:r>
          </a:p>
          <a:p>
            <a:endParaRPr lang="he-IL" sz="1600" dirty="0" smtClean="0">
              <a:latin typeface="Narkisim" pitchFamily="34" charset="-79"/>
              <a:cs typeface="Narkisim" pitchFamily="34" charset="-79"/>
            </a:endParaRPr>
          </a:p>
          <a:p>
            <a:endParaRPr lang="he-IL" sz="1600" dirty="0">
              <a:latin typeface="Narkisim" pitchFamily="34" charset="-79"/>
              <a:cs typeface="Narkisim" pitchFamily="34" charset="-79"/>
            </a:endParaRPr>
          </a:p>
          <a:p>
            <a:endParaRPr lang="he-IL" sz="1600" dirty="0" smtClean="0">
              <a:latin typeface="Narkisim" pitchFamily="34" charset="-79"/>
              <a:cs typeface="Narkisim" pitchFamily="34" charset="-79"/>
            </a:endParaRPr>
          </a:p>
          <a:p>
            <a:r>
              <a:rPr lang="he-IL" sz="1600" dirty="0" smtClean="0">
                <a:latin typeface="Narkisim" pitchFamily="34" charset="-79"/>
                <a:cs typeface="Narkisim" pitchFamily="34" charset="-79"/>
              </a:rPr>
              <a:t>ב. כיצד  נסגר המעגל החשמלי של </a:t>
            </a:r>
            <a:r>
              <a:rPr lang="en-US" sz="1600" dirty="0" smtClean="0">
                <a:latin typeface="Narkisim" pitchFamily="34" charset="-79"/>
                <a:cs typeface="Narkisim" pitchFamily="34" charset="-79"/>
              </a:rPr>
              <a:t>               </a:t>
            </a:r>
            <a:r>
              <a:rPr lang="he-IL" sz="1600" dirty="0" smtClean="0">
                <a:latin typeface="Narkisim" pitchFamily="34" charset="-79"/>
                <a:cs typeface="Narkisim" pitchFamily="34" charset="-79"/>
              </a:rPr>
              <a:t>המכשירים הללו?</a:t>
            </a:r>
            <a:endParaRPr lang="he-IL" sz="1600" dirty="0">
              <a:latin typeface="Narkisim" pitchFamily="34" charset="-79"/>
              <a:cs typeface="Narkisim" pitchFamily="34" charset="-79"/>
            </a:endParaRPr>
          </a:p>
        </p:txBody>
      </p:sp>
    </p:spTree>
    <p:extLst>
      <p:ext uri="{BB962C8B-B14F-4D97-AF65-F5344CB8AC3E}">
        <p14:creationId xmlns:p14="http://schemas.microsoft.com/office/powerpoint/2010/main" val="3746431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419872" y="548680"/>
            <a:ext cx="5482952" cy="990600"/>
          </a:xfrm>
        </p:spPr>
        <p:txBody>
          <a:bodyPr>
            <a:normAutofit/>
          </a:bodyPr>
          <a:lstStyle/>
          <a:p>
            <a:r>
              <a:rPr lang="he-IL" sz="1800" dirty="0" smtClean="0">
                <a:latin typeface="Narkisim" pitchFamily="34" charset="-79"/>
                <a:cs typeface="Narkisim" pitchFamily="34" charset="-79"/>
              </a:rPr>
              <a:t>תצלום של חוט חשמל המחבר  מכשיר חשמלי אל השקע החשמלי בבית</a:t>
            </a:r>
            <a:endParaRPr lang="he-IL" sz="1800" dirty="0">
              <a:latin typeface="Narkisim" pitchFamily="34" charset="-79"/>
              <a:cs typeface="Narkisim" pitchFamily="34" charset="-79"/>
            </a:endParaRPr>
          </a:p>
        </p:txBody>
      </p:sp>
      <p:pic>
        <p:nvPicPr>
          <p:cNvPr id="8194" name="Picture 2" descr="C:\Users\Nimni\Desktop\חשמל\7.jpe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741" t="56114" r="14845" b="15054"/>
          <a:stretch/>
        </p:blipFill>
        <p:spPr bwMode="auto">
          <a:xfrm>
            <a:off x="395536" y="3429000"/>
            <a:ext cx="4275018" cy="21981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 name="Picture 2" descr="C:\Users\Nimni\Desktop\חשמל\7.jpe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016" t="14898" r="32882" b="57154"/>
          <a:stretch/>
        </p:blipFill>
        <p:spPr bwMode="auto">
          <a:xfrm>
            <a:off x="899592" y="764704"/>
            <a:ext cx="2381342" cy="19196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076056" y="3212976"/>
            <a:ext cx="3528392" cy="2800767"/>
          </a:xfrm>
          <a:prstGeom prst="rect">
            <a:avLst/>
          </a:prstGeom>
          <a:noFill/>
        </p:spPr>
        <p:txBody>
          <a:bodyPr wrap="square" rtlCol="1">
            <a:spAutoFit/>
          </a:bodyPr>
          <a:lstStyle/>
          <a:p>
            <a:r>
              <a:rPr lang="he-IL" sz="1600" dirty="0" smtClean="0">
                <a:latin typeface="Narkisim" pitchFamily="34" charset="-79"/>
                <a:cs typeface="Narkisim" pitchFamily="34" charset="-79"/>
              </a:rPr>
              <a:t>מבחוץ נראה לנו חוט אחד, למעשה מצויים בתוכו שניים או שלושה חוטים. </a:t>
            </a:r>
            <a:r>
              <a:rPr lang="he-IL" sz="1600" b="1" dirty="0" smtClean="0">
                <a:solidFill>
                  <a:srgbClr val="C00000"/>
                </a:solidFill>
                <a:latin typeface="Narkisim" pitchFamily="34" charset="-79"/>
                <a:cs typeface="Narkisim" pitchFamily="34" charset="-79"/>
              </a:rPr>
              <a:t>חוט אחד </a:t>
            </a:r>
            <a:r>
              <a:rPr lang="he-IL" sz="1600" dirty="0" smtClean="0">
                <a:latin typeface="Narkisim" pitchFamily="34" charset="-79"/>
                <a:cs typeface="Narkisim" pitchFamily="34" charset="-79"/>
              </a:rPr>
              <a:t>מצופה במעטה חום או אדום, </a:t>
            </a:r>
            <a:r>
              <a:rPr lang="he-IL" sz="1600" b="1" dirty="0" smtClean="0">
                <a:solidFill>
                  <a:srgbClr val="C00000"/>
                </a:solidFill>
                <a:latin typeface="Narkisim" pitchFamily="34" charset="-79"/>
                <a:cs typeface="Narkisim" pitchFamily="34" charset="-79"/>
              </a:rPr>
              <a:t>חוט שני </a:t>
            </a:r>
            <a:r>
              <a:rPr lang="he-IL" sz="1600" dirty="0" smtClean="0">
                <a:latin typeface="Narkisim" pitchFamily="34" charset="-79"/>
                <a:cs typeface="Narkisim" pitchFamily="34" charset="-79"/>
              </a:rPr>
              <a:t>מצופה במעטה כחול או שחור, </a:t>
            </a:r>
            <a:r>
              <a:rPr lang="he-IL" sz="1600" b="1" dirty="0" smtClean="0">
                <a:solidFill>
                  <a:srgbClr val="C00000"/>
                </a:solidFill>
                <a:latin typeface="Narkisim" pitchFamily="34" charset="-79"/>
                <a:cs typeface="Narkisim" pitchFamily="34" charset="-79"/>
              </a:rPr>
              <a:t>חוט שלישי </a:t>
            </a:r>
            <a:r>
              <a:rPr lang="he-IL" sz="1600" dirty="0" smtClean="0">
                <a:latin typeface="Narkisim" pitchFamily="34" charset="-79"/>
                <a:cs typeface="Narkisim" pitchFamily="34" charset="-79"/>
              </a:rPr>
              <a:t>מצופה במעטה ירוק- צהוב. קצה אחד של החוט העטוף בציפוי חום או אדום והקצה של החוט העטוף בציפוי כחול או שחור.</a:t>
            </a:r>
          </a:p>
          <a:p>
            <a:r>
              <a:rPr lang="he-IL" sz="1600" dirty="0" smtClean="0">
                <a:latin typeface="Narkisim" pitchFamily="34" charset="-79"/>
                <a:cs typeface="Narkisim" pitchFamily="34" charset="-79"/>
              </a:rPr>
              <a:t>מחוברים דרך השקע אל תחנת החשמל.</a:t>
            </a:r>
          </a:p>
          <a:p>
            <a:endParaRPr lang="he-IL" sz="1600" dirty="0">
              <a:latin typeface="Narkisim" pitchFamily="34" charset="-79"/>
              <a:cs typeface="Narkisim" pitchFamily="34" charset="-79"/>
            </a:endParaRPr>
          </a:p>
          <a:p>
            <a:r>
              <a:rPr lang="he-IL" sz="1600" dirty="0" smtClean="0">
                <a:latin typeface="Narkisim" pitchFamily="34" charset="-79"/>
                <a:cs typeface="Narkisim" pitchFamily="34" charset="-79"/>
              </a:rPr>
              <a:t>הקצה האחר של החוטים מתחבר למכשיר החשמלי.</a:t>
            </a:r>
            <a:endParaRPr lang="he-IL" sz="1600" dirty="0">
              <a:latin typeface="Narkisim" pitchFamily="34" charset="-79"/>
              <a:cs typeface="Narkisim" pitchFamily="34" charset="-79"/>
            </a:endParaRPr>
          </a:p>
        </p:txBody>
      </p:sp>
    </p:spTree>
    <p:extLst>
      <p:ext uri="{BB962C8B-B14F-4D97-AF65-F5344CB8AC3E}">
        <p14:creationId xmlns:p14="http://schemas.microsoft.com/office/powerpoint/2010/main" val="1946990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Nimni\Desktop\חשמל\8.jpeg"/>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t="32758" b="10526"/>
          <a:stretch/>
        </p:blipFill>
        <p:spPr bwMode="auto">
          <a:xfrm rot="10800000">
            <a:off x="899592" y="692696"/>
            <a:ext cx="3025029" cy="27659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076056" y="980728"/>
            <a:ext cx="3888432" cy="369332"/>
          </a:xfrm>
          <a:prstGeom prst="rect">
            <a:avLst/>
          </a:prstGeom>
          <a:noFill/>
        </p:spPr>
        <p:txBody>
          <a:bodyPr wrap="square" rtlCol="1">
            <a:spAutoFit/>
          </a:bodyPr>
          <a:lstStyle/>
          <a:p>
            <a:r>
              <a:rPr lang="he-IL" b="1" dirty="0" smtClean="0">
                <a:latin typeface="Narkisim" pitchFamily="34" charset="-79"/>
                <a:cs typeface="Narkisim" pitchFamily="34" charset="-79"/>
              </a:rPr>
              <a:t>לפניכם תיאור מפורט של המעגל החשמלי:</a:t>
            </a:r>
            <a:endParaRPr lang="he-IL" b="1" dirty="0">
              <a:latin typeface="Narkisim" pitchFamily="34" charset="-79"/>
              <a:cs typeface="Narkisim" pitchFamily="34" charset="-79"/>
            </a:endParaRPr>
          </a:p>
        </p:txBody>
      </p:sp>
      <p:pic>
        <p:nvPicPr>
          <p:cNvPr id="6" name="Picture 2" descr="C:\Users\Nimni\Desktop\חשמל\8.jpeg"/>
          <p:cNvPicPr>
            <a:picLocks noChangeAspect="1" noChangeArrowheads="1"/>
          </p:cNvPicPr>
          <p:nvPr/>
        </p:nvPicPr>
        <p:blipFill rotWithShape="1">
          <a:blip r:embed="rId3">
            <a:extLst>
              <a:ext uri="{28A0092B-C50C-407E-A947-70E740481C1C}">
                <a14:useLocalDpi xmlns:a14="http://schemas.microsoft.com/office/drawing/2010/main" val="0"/>
              </a:ext>
            </a:extLst>
          </a:blip>
          <a:srcRect r="62371" b="63773"/>
          <a:stretch/>
        </p:blipFill>
        <p:spPr bwMode="auto">
          <a:xfrm rot="10800000">
            <a:off x="827583" y="3645024"/>
            <a:ext cx="3096344" cy="30175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894901" y="3741181"/>
            <a:ext cx="3888432" cy="923330"/>
          </a:xfrm>
          <a:prstGeom prst="rect">
            <a:avLst/>
          </a:prstGeom>
          <a:noFill/>
        </p:spPr>
        <p:txBody>
          <a:bodyPr wrap="square" rtlCol="1">
            <a:spAutoFit/>
          </a:bodyPr>
          <a:lstStyle/>
          <a:p>
            <a:r>
              <a:rPr lang="he-IL" b="1" dirty="0" smtClean="0">
                <a:solidFill>
                  <a:srgbClr val="C00000"/>
                </a:solidFill>
                <a:latin typeface="Narkisim" pitchFamily="34" charset="-79"/>
                <a:cs typeface="Narkisim" pitchFamily="34" charset="-79"/>
              </a:rPr>
              <a:t>חשבו וענו:</a:t>
            </a:r>
          </a:p>
          <a:p>
            <a:r>
              <a:rPr lang="he-IL" b="1" dirty="0" smtClean="0">
                <a:latin typeface="Narkisim" pitchFamily="34" charset="-79"/>
                <a:cs typeface="Narkisim" pitchFamily="34" charset="-79"/>
              </a:rPr>
              <a:t>לפניכם שלושה מברגים. איזה מהם אינו בטיחותי לעבודות חשמל? נמקו.</a:t>
            </a:r>
            <a:endParaRPr lang="he-IL" b="1" dirty="0">
              <a:latin typeface="Narkisim" pitchFamily="34" charset="-79"/>
              <a:cs typeface="Narkisim" pitchFamily="34" charset="-79"/>
            </a:endParaRPr>
          </a:p>
        </p:txBody>
      </p:sp>
    </p:spTree>
    <p:extLst>
      <p:ext uri="{BB962C8B-B14F-4D97-AF65-F5344CB8AC3E}">
        <p14:creationId xmlns:p14="http://schemas.microsoft.com/office/powerpoint/2010/main" val="623971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Nimni\Desktop\חשמל\10.jpe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595" r="4603"/>
          <a:stretch/>
        </p:blipFill>
        <p:spPr bwMode="auto">
          <a:xfrm rot="10800000">
            <a:off x="827584" y="548680"/>
            <a:ext cx="4744531" cy="59766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156176" y="1196752"/>
            <a:ext cx="2592288" cy="646331"/>
          </a:xfrm>
          <a:prstGeom prst="rect">
            <a:avLst/>
          </a:prstGeom>
          <a:noFill/>
        </p:spPr>
        <p:txBody>
          <a:bodyPr wrap="square" rtlCol="1">
            <a:spAutoFit/>
          </a:bodyPr>
          <a:lstStyle/>
          <a:p>
            <a:r>
              <a:rPr lang="he-IL" b="1" dirty="0" smtClean="0"/>
              <a:t>התבוננו באיורים והשיבו על השאלות</a:t>
            </a:r>
            <a:endParaRPr lang="he-IL" b="1" dirty="0"/>
          </a:p>
        </p:txBody>
      </p:sp>
    </p:spTree>
    <p:extLst>
      <p:ext uri="{BB962C8B-B14F-4D97-AF65-F5344CB8AC3E}">
        <p14:creationId xmlns:p14="http://schemas.microsoft.com/office/powerpoint/2010/main" val="132509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Nimni\Desktop\חשמל\11.jpeg"/>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31598" t="7018" b="61850"/>
          <a:stretch/>
        </p:blipFill>
        <p:spPr bwMode="auto">
          <a:xfrm rot="10800000">
            <a:off x="256510" y="4509120"/>
            <a:ext cx="3004182" cy="20729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1520" y="476672"/>
            <a:ext cx="4608512" cy="2523768"/>
          </a:xfrm>
          <a:prstGeom prst="rect">
            <a:avLst/>
          </a:prstGeom>
          <a:noFill/>
        </p:spPr>
        <p:txBody>
          <a:bodyPr wrap="square" rtlCol="1">
            <a:spAutoFit/>
          </a:bodyPr>
          <a:lstStyle/>
          <a:p>
            <a:r>
              <a:rPr lang="he-IL" b="1" dirty="0" smtClean="0">
                <a:solidFill>
                  <a:srgbClr val="C00000"/>
                </a:solidFill>
              </a:rPr>
              <a:t>כתבו ליד כל משפט נכון או לא נכון</a:t>
            </a:r>
          </a:p>
          <a:p>
            <a:pPr marL="342900" indent="-342900">
              <a:buAutoNum type="arabicPeriod"/>
            </a:pPr>
            <a:r>
              <a:rPr lang="he-IL" sz="1400" dirty="0" smtClean="0">
                <a:latin typeface="Narkisim" pitchFamily="34" charset="-79"/>
                <a:cs typeface="Narkisim" pitchFamily="34" charset="-79"/>
              </a:rPr>
              <a:t>כל החומרים בטבע מוליכים חשמל.___________</a:t>
            </a:r>
          </a:p>
          <a:p>
            <a:pPr marL="342900" indent="-342900">
              <a:buAutoNum type="arabicPeriod"/>
            </a:pPr>
            <a:r>
              <a:rPr lang="he-IL" sz="1400" dirty="0" smtClean="0">
                <a:latin typeface="Narkisim" pitchFamily="34" charset="-79"/>
                <a:cs typeface="Narkisim" pitchFamily="34" charset="-79"/>
              </a:rPr>
              <a:t>קרטון סוגר מעגל חשמלי __________________</a:t>
            </a:r>
          </a:p>
          <a:p>
            <a:pPr marL="342900" indent="-342900">
              <a:buAutoNum type="arabicPeriod"/>
            </a:pPr>
            <a:r>
              <a:rPr lang="he-IL" sz="1400" dirty="0" smtClean="0">
                <a:latin typeface="Narkisim" pitchFamily="34" charset="-79"/>
                <a:cs typeface="Narkisim" pitchFamily="34" charset="-79"/>
              </a:rPr>
              <a:t>במעגל חשמלי סגור הנורה אינה מאירה________</a:t>
            </a:r>
          </a:p>
          <a:p>
            <a:pPr marL="342900" indent="-342900">
              <a:buAutoNum type="arabicPeriod"/>
            </a:pPr>
            <a:r>
              <a:rPr lang="he-IL" sz="1400" dirty="0" smtClean="0">
                <a:latin typeface="Narkisim" pitchFamily="34" charset="-79"/>
                <a:cs typeface="Narkisim" pitchFamily="34" charset="-79"/>
              </a:rPr>
              <a:t>כאשר חוט הלהט בנורה קרוע, הנורה אינה דולקת_______</a:t>
            </a:r>
          </a:p>
          <a:p>
            <a:pPr marL="342900" indent="-342900">
              <a:buAutoNum type="arabicPeriod"/>
            </a:pPr>
            <a:r>
              <a:rPr lang="he-IL" sz="1400" dirty="0" smtClean="0">
                <a:latin typeface="Narkisim" pitchFamily="34" charset="-79"/>
                <a:cs typeface="Narkisim" pitchFamily="34" charset="-79"/>
              </a:rPr>
              <a:t>נקודת החיבור של הנורה הן בסיס ותבריג_____________</a:t>
            </a:r>
          </a:p>
          <a:p>
            <a:pPr marL="342900" indent="-342900">
              <a:buAutoNum type="arabicPeriod"/>
            </a:pPr>
            <a:r>
              <a:rPr lang="he-IL" sz="1400" dirty="0" err="1" smtClean="0">
                <a:latin typeface="Narkisim" pitchFamily="34" charset="-79"/>
                <a:cs typeface="Narkisim" pitchFamily="34" charset="-79"/>
              </a:rPr>
              <a:t>אלומניום</a:t>
            </a:r>
            <a:r>
              <a:rPr lang="he-IL" sz="1400" dirty="0" smtClean="0">
                <a:latin typeface="Narkisim" pitchFamily="34" charset="-79"/>
                <a:cs typeface="Narkisim" pitchFamily="34" charset="-79"/>
              </a:rPr>
              <a:t> הוא חומר מוליך חשמל, לכן הוא סוגר מעגל חשמלי_________</a:t>
            </a:r>
          </a:p>
          <a:p>
            <a:pPr marL="342900" indent="-342900">
              <a:buAutoNum type="arabicPeriod"/>
            </a:pPr>
            <a:r>
              <a:rPr lang="he-IL" sz="1400" dirty="0" smtClean="0">
                <a:latin typeface="Narkisim" pitchFamily="34" charset="-79"/>
                <a:cs typeface="Narkisim" pitchFamily="34" charset="-79"/>
              </a:rPr>
              <a:t>לסוללה יש רק הדק אחד_________</a:t>
            </a:r>
          </a:p>
          <a:p>
            <a:pPr marL="342900" indent="-342900">
              <a:buAutoNum type="arabicPeriod"/>
            </a:pPr>
            <a:r>
              <a:rPr lang="he-IL" sz="1400" dirty="0" smtClean="0">
                <a:latin typeface="Narkisim" pitchFamily="34" charset="-79"/>
                <a:cs typeface="Narkisim" pitchFamily="34" charset="-79"/>
              </a:rPr>
              <a:t>מעגל חשמלי, שבו יש נורה "שרופה" הוא מעגל חשמלי סגור________________</a:t>
            </a:r>
            <a:endParaRPr lang="he-IL" sz="1400" dirty="0">
              <a:latin typeface="Narkisim" pitchFamily="34" charset="-79"/>
              <a:cs typeface="Narkisim" pitchFamily="34" charset="-79"/>
            </a:endParaRPr>
          </a:p>
        </p:txBody>
      </p:sp>
      <p:pic>
        <p:nvPicPr>
          <p:cNvPr id="6" name="Picture 2" descr="C:\Users\Nimni\Desktop\חשמל\11.jpeg"/>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43634" r="12729" b="35140"/>
          <a:stretch/>
        </p:blipFill>
        <p:spPr bwMode="auto">
          <a:xfrm rot="10800000">
            <a:off x="5724128" y="3717032"/>
            <a:ext cx="2037117" cy="17589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265273" y="3017278"/>
            <a:ext cx="4608512" cy="646331"/>
          </a:xfrm>
          <a:prstGeom prst="rect">
            <a:avLst/>
          </a:prstGeom>
          <a:noFill/>
        </p:spPr>
        <p:txBody>
          <a:bodyPr wrap="square" rtlCol="1">
            <a:spAutoFit/>
          </a:bodyPr>
          <a:lstStyle/>
          <a:p>
            <a:r>
              <a:rPr lang="he-IL" dirty="0" smtClean="0">
                <a:latin typeface="Narkisim" pitchFamily="34" charset="-79"/>
                <a:cs typeface="Narkisim" pitchFamily="34" charset="-79"/>
              </a:rPr>
              <a:t>האיור מתאר מעגל חשמלי, שבו הנורה מאירה. </a:t>
            </a:r>
          </a:p>
          <a:p>
            <a:r>
              <a:rPr lang="he-IL" dirty="0" smtClean="0">
                <a:solidFill>
                  <a:srgbClr val="C00000"/>
                </a:solidFill>
                <a:latin typeface="Narkisim" pitchFamily="34" charset="-79"/>
                <a:cs typeface="Narkisim" pitchFamily="34" charset="-79"/>
              </a:rPr>
              <a:t>מה מיותר במעגל זה?</a:t>
            </a:r>
          </a:p>
        </p:txBody>
      </p:sp>
      <p:sp>
        <p:nvSpPr>
          <p:cNvPr id="9" name="TextBox 8"/>
          <p:cNvSpPr txBox="1"/>
          <p:nvPr/>
        </p:nvSpPr>
        <p:spPr>
          <a:xfrm>
            <a:off x="284208" y="4005064"/>
            <a:ext cx="3421515" cy="369332"/>
          </a:xfrm>
          <a:prstGeom prst="rect">
            <a:avLst/>
          </a:prstGeom>
          <a:noFill/>
        </p:spPr>
        <p:txBody>
          <a:bodyPr wrap="square" rtlCol="1">
            <a:spAutoFit/>
          </a:bodyPr>
          <a:lstStyle/>
          <a:p>
            <a:r>
              <a:rPr lang="he-IL" dirty="0" smtClean="0">
                <a:solidFill>
                  <a:srgbClr val="C00000"/>
                </a:solidFill>
                <a:latin typeface="Narkisim" pitchFamily="34" charset="-79"/>
                <a:cs typeface="Narkisim" pitchFamily="34" charset="-79"/>
              </a:rPr>
              <a:t>איזו נורה אינה מאירה? הסבירו מדוע</a:t>
            </a:r>
            <a:r>
              <a:rPr lang="he-IL" dirty="0" smtClean="0">
                <a:latin typeface="Narkisim" pitchFamily="34" charset="-79"/>
                <a:cs typeface="Narkisim" pitchFamily="34" charset="-79"/>
              </a:rPr>
              <a:t>.</a:t>
            </a:r>
          </a:p>
        </p:txBody>
      </p:sp>
    </p:spTree>
    <p:extLst>
      <p:ext uri="{BB962C8B-B14F-4D97-AF65-F5344CB8AC3E}">
        <p14:creationId xmlns:p14="http://schemas.microsoft.com/office/powerpoint/2010/main" val="2325091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descr="C:\Users\Nimni\Desktop\חשמל\14.jpeg"/>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39340" t="38973" b="14505"/>
          <a:stretch/>
        </p:blipFill>
        <p:spPr bwMode="auto">
          <a:xfrm rot="10800000">
            <a:off x="395534" y="1017857"/>
            <a:ext cx="2520281" cy="27950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716016" y="908720"/>
            <a:ext cx="4104456" cy="3139321"/>
          </a:xfrm>
          <a:prstGeom prst="rect">
            <a:avLst/>
          </a:prstGeom>
          <a:noFill/>
        </p:spPr>
        <p:txBody>
          <a:bodyPr wrap="square" rtlCol="1">
            <a:spAutoFit/>
          </a:bodyPr>
          <a:lstStyle/>
          <a:p>
            <a:r>
              <a:rPr lang="he-IL" sz="4000" b="1" dirty="0" smtClean="0">
                <a:solidFill>
                  <a:schemeClr val="bg2">
                    <a:lumMod val="25000"/>
                  </a:schemeClr>
                </a:solidFill>
              </a:rPr>
              <a:t>הזרם החשמלי</a:t>
            </a:r>
          </a:p>
          <a:p>
            <a:endParaRPr lang="he-IL" b="1" dirty="0" smtClean="0">
              <a:solidFill>
                <a:schemeClr val="bg2">
                  <a:lumMod val="25000"/>
                </a:schemeClr>
              </a:solidFill>
              <a:latin typeface="Narkisim" pitchFamily="34" charset="-79"/>
              <a:cs typeface="Narkisim" pitchFamily="34" charset="-79"/>
            </a:endParaRPr>
          </a:p>
          <a:p>
            <a:r>
              <a:rPr lang="he-IL" sz="2000" b="1" dirty="0" smtClean="0">
                <a:solidFill>
                  <a:schemeClr val="bg2">
                    <a:lumMod val="25000"/>
                  </a:schemeClr>
                </a:solidFill>
                <a:latin typeface="Narkisim" pitchFamily="34" charset="-79"/>
                <a:cs typeface="Narkisim" pitchFamily="34" charset="-79"/>
              </a:rPr>
              <a:t>מהו זרם חשמלי?</a:t>
            </a:r>
          </a:p>
          <a:p>
            <a:endParaRPr lang="he-IL" sz="2000" b="1" dirty="0" smtClean="0">
              <a:solidFill>
                <a:schemeClr val="bg2">
                  <a:lumMod val="25000"/>
                </a:schemeClr>
              </a:solidFill>
              <a:latin typeface="Narkisim" pitchFamily="34" charset="-79"/>
              <a:cs typeface="Narkisim" pitchFamily="34" charset="-79"/>
            </a:endParaRPr>
          </a:p>
          <a:p>
            <a:r>
              <a:rPr lang="he-IL" sz="2000" dirty="0" smtClean="0">
                <a:solidFill>
                  <a:schemeClr val="bg2">
                    <a:lumMod val="25000"/>
                  </a:schemeClr>
                </a:solidFill>
                <a:latin typeface="Narkisim" pitchFamily="34" charset="-79"/>
                <a:cs typeface="Narkisim" pitchFamily="34" charset="-79"/>
              </a:rPr>
              <a:t>בחיי היום יום אנו מרבים להשתמש במילה זרם, כגון: זרם מים, זרם אוויר, זרם מכוניות ואף זרם אנשים.</a:t>
            </a:r>
          </a:p>
          <a:p>
            <a:r>
              <a:rPr lang="he-IL" sz="2000" dirty="0" smtClean="0">
                <a:solidFill>
                  <a:schemeClr val="bg2">
                    <a:lumMod val="25000"/>
                  </a:schemeClr>
                </a:solidFill>
                <a:latin typeface="Narkisim" pitchFamily="34" charset="-79"/>
                <a:cs typeface="Narkisim" pitchFamily="34" charset="-79"/>
              </a:rPr>
              <a:t>במילה </a:t>
            </a:r>
            <a:r>
              <a:rPr lang="he-IL" sz="2000" dirty="0" smtClean="0">
                <a:solidFill>
                  <a:srgbClr val="C00000"/>
                </a:solidFill>
                <a:latin typeface="Narkisim" pitchFamily="34" charset="-79"/>
                <a:cs typeface="Narkisim" pitchFamily="34" charset="-79"/>
              </a:rPr>
              <a:t>זרם</a:t>
            </a:r>
            <a:r>
              <a:rPr lang="he-IL" sz="2000" dirty="0" smtClean="0">
                <a:solidFill>
                  <a:schemeClr val="bg2">
                    <a:lumMod val="25000"/>
                  </a:schemeClr>
                </a:solidFill>
                <a:latin typeface="Narkisim" pitchFamily="34" charset="-79"/>
                <a:cs typeface="Narkisim" pitchFamily="34" charset="-79"/>
              </a:rPr>
              <a:t> אנו מתכוונים ל</a:t>
            </a:r>
            <a:r>
              <a:rPr lang="he-IL" sz="2000" dirty="0" smtClean="0">
                <a:solidFill>
                  <a:srgbClr val="C00000"/>
                </a:solidFill>
                <a:latin typeface="Narkisim" pitchFamily="34" charset="-79"/>
                <a:cs typeface="Narkisim" pitchFamily="34" charset="-79"/>
              </a:rPr>
              <a:t>תנועה של פרטים רבים </a:t>
            </a:r>
            <a:r>
              <a:rPr lang="he-IL" sz="2000" dirty="0" err="1" smtClean="0">
                <a:solidFill>
                  <a:srgbClr val="C00000"/>
                </a:solidFill>
                <a:latin typeface="Narkisim" pitchFamily="34" charset="-79"/>
                <a:cs typeface="Narkisim" pitchFamily="34" charset="-79"/>
              </a:rPr>
              <a:t>בכיון</a:t>
            </a:r>
            <a:r>
              <a:rPr lang="he-IL" sz="2000" dirty="0" smtClean="0">
                <a:solidFill>
                  <a:srgbClr val="C00000"/>
                </a:solidFill>
                <a:latin typeface="Narkisim" pitchFamily="34" charset="-79"/>
                <a:cs typeface="Narkisim" pitchFamily="34" charset="-79"/>
              </a:rPr>
              <a:t> אחד.</a:t>
            </a:r>
            <a:endParaRPr lang="he-IL" sz="2000" dirty="0">
              <a:solidFill>
                <a:srgbClr val="C00000"/>
              </a:solidFill>
              <a:latin typeface="Narkisim" pitchFamily="34" charset="-79"/>
              <a:cs typeface="Narkisim" pitchFamily="34" charset="-79"/>
            </a:endParaRPr>
          </a:p>
        </p:txBody>
      </p:sp>
      <p:pic>
        <p:nvPicPr>
          <p:cNvPr id="8" name="Picture 3" descr="C:\Users\Nimni\Desktop\חשמל\14.jpe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7843"/>
          <a:stretch/>
        </p:blipFill>
        <p:spPr bwMode="auto">
          <a:xfrm rot="10800000">
            <a:off x="1547664" y="3752491"/>
            <a:ext cx="3839769" cy="2340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2587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r"/>
            <a:r>
              <a:rPr lang="he-IL" sz="2400" b="1" dirty="0" smtClean="0"/>
              <a:t>עוצמת הזרם היא מספר האלקטרונים העוברים בכל שנייה </a:t>
            </a:r>
            <a:br>
              <a:rPr lang="he-IL" sz="2400" b="1" dirty="0" smtClean="0"/>
            </a:br>
            <a:r>
              <a:rPr lang="he-IL" sz="2400" b="1" dirty="0" smtClean="0"/>
              <a:t>דרך שטח החתך במוליך</a:t>
            </a:r>
            <a:endParaRPr lang="he-IL" sz="2400" b="1" dirty="0"/>
          </a:p>
        </p:txBody>
      </p:sp>
      <p:pic>
        <p:nvPicPr>
          <p:cNvPr id="13314" name="Picture 2" descr="C:\Users\Nimni\Desktop\חשמל\15.jpeg"/>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21306" t="64283" b="16967"/>
          <a:stretch/>
        </p:blipFill>
        <p:spPr bwMode="auto">
          <a:xfrm rot="10800000">
            <a:off x="1187624" y="1566772"/>
            <a:ext cx="3052399" cy="9144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44008" y="1700808"/>
            <a:ext cx="4104456" cy="2308324"/>
          </a:xfrm>
          <a:prstGeom prst="rect">
            <a:avLst/>
          </a:prstGeom>
          <a:noFill/>
        </p:spPr>
        <p:txBody>
          <a:bodyPr wrap="square" rtlCol="1">
            <a:spAutoFit/>
          </a:bodyPr>
          <a:lstStyle/>
          <a:p>
            <a:r>
              <a:rPr lang="he-IL" dirty="0" smtClean="0">
                <a:latin typeface="Narkisim" pitchFamily="34" charset="-79"/>
                <a:cs typeface="Narkisim" pitchFamily="34" charset="-79"/>
              </a:rPr>
              <a:t>יחידת המידה לעוצמת הזרם החשמלי נקראת </a:t>
            </a:r>
            <a:r>
              <a:rPr lang="he-IL" dirty="0" smtClean="0">
                <a:solidFill>
                  <a:srgbClr val="C00000"/>
                </a:solidFill>
                <a:latin typeface="Narkisim" pitchFamily="34" charset="-79"/>
                <a:cs typeface="Narkisim" pitchFamily="34" charset="-79"/>
              </a:rPr>
              <a:t>אמפר</a:t>
            </a:r>
          </a:p>
          <a:p>
            <a:r>
              <a:rPr lang="he-IL" sz="1400" dirty="0" smtClean="0">
                <a:solidFill>
                  <a:srgbClr val="C00000"/>
                </a:solidFill>
                <a:latin typeface="Narkisim" pitchFamily="34" charset="-79"/>
                <a:cs typeface="Narkisim" pitchFamily="34" charset="-79"/>
              </a:rPr>
              <a:t>אפשר לומר:      </a:t>
            </a:r>
            <a:r>
              <a:rPr lang="he-IL" dirty="0" smtClean="0">
                <a:latin typeface="Narkisim" pitchFamily="34" charset="-79"/>
                <a:cs typeface="Narkisim" pitchFamily="34" charset="-79"/>
              </a:rPr>
              <a:t>עוצמת זרם של אמפר אחד</a:t>
            </a:r>
          </a:p>
          <a:p>
            <a:r>
              <a:rPr lang="he-IL" dirty="0">
                <a:solidFill>
                  <a:srgbClr val="C00000"/>
                </a:solidFill>
                <a:latin typeface="Narkisim" pitchFamily="34" charset="-79"/>
                <a:cs typeface="Narkisim" pitchFamily="34" charset="-79"/>
              </a:rPr>
              <a:t> </a:t>
            </a:r>
            <a:r>
              <a:rPr lang="he-IL" dirty="0" smtClean="0">
                <a:solidFill>
                  <a:srgbClr val="C00000"/>
                </a:solidFill>
                <a:latin typeface="Narkisim" pitchFamily="34" charset="-79"/>
                <a:cs typeface="Narkisim" pitchFamily="34" charset="-79"/>
              </a:rPr>
              <a:t>                </a:t>
            </a:r>
            <a:r>
              <a:rPr lang="he-IL" dirty="0" smtClean="0">
                <a:latin typeface="Narkisim" pitchFamily="34" charset="-79"/>
                <a:cs typeface="Narkisim" pitchFamily="34" charset="-79"/>
              </a:rPr>
              <a:t>עוצמת זרם של חצי אמפר</a:t>
            </a:r>
          </a:p>
          <a:p>
            <a:r>
              <a:rPr lang="he-IL" dirty="0">
                <a:latin typeface="Narkisim" pitchFamily="34" charset="-79"/>
                <a:cs typeface="Narkisim" pitchFamily="34" charset="-79"/>
              </a:rPr>
              <a:t> </a:t>
            </a:r>
            <a:r>
              <a:rPr lang="he-IL" dirty="0" smtClean="0">
                <a:latin typeface="Narkisim" pitchFamily="34" charset="-79"/>
                <a:cs typeface="Narkisim" pitchFamily="34" charset="-79"/>
              </a:rPr>
              <a:t>                עוצמת זרם של שלושה אמפר</a:t>
            </a:r>
          </a:p>
          <a:p>
            <a:endParaRPr lang="he-IL" sz="1400" dirty="0">
              <a:latin typeface="Narkisim" pitchFamily="34" charset="-79"/>
              <a:cs typeface="Narkisim" pitchFamily="34" charset="-79"/>
            </a:endParaRPr>
          </a:p>
          <a:p>
            <a:r>
              <a:rPr lang="he-IL" sz="2000" dirty="0" smtClean="0">
                <a:latin typeface="Narkisim" pitchFamily="34" charset="-79"/>
                <a:cs typeface="Narkisim" pitchFamily="34" charset="-79"/>
              </a:rPr>
              <a:t>כדי למדוד את עוצמת הזרם אנו זקוקים למכשיר מדידה, </a:t>
            </a:r>
            <a:r>
              <a:rPr lang="he-IL" sz="2000" b="1" dirty="0" smtClean="0">
                <a:solidFill>
                  <a:srgbClr val="C00000"/>
                </a:solidFill>
                <a:latin typeface="Narkisim" pitchFamily="34" charset="-79"/>
                <a:cs typeface="Narkisim" pitchFamily="34" charset="-79"/>
              </a:rPr>
              <a:t>מד זרם או אמפרמטר</a:t>
            </a:r>
            <a:endParaRPr lang="he-IL" sz="2000" b="1" dirty="0">
              <a:solidFill>
                <a:srgbClr val="C00000"/>
              </a:solidFill>
              <a:latin typeface="Narkisim" pitchFamily="34" charset="-79"/>
              <a:cs typeface="Narkisim" pitchFamily="34" charset="-79"/>
            </a:endParaRPr>
          </a:p>
        </p:txBody>
      </p:sp>
      <p:pic>
        <p:nvPicPr>
          <p:cNvPr id="6" name="Picture 2" descr="C:\Users\Nimni\Desktop\חשמל\15.jpeg"/>
          <p:cNvPicPr>
            <a:picLocks noChangeAspect="1" noChangeArrowheads="1"/>
          </p:cNvPicPr>
          <p:nvPr/>
        </p:nvPicPr>
        <p:blipFill rotWithShape="1">
          <a:blip r:embed="rId2">
            <a:extLst>
              <a:ext uri="{28A0092B-C50C-407E-A947-70E740481C1C}">
                <a14:useLocalDpi xmlns:a14="http://schemas.microsoft.com/office/drawing/2010/main" val="0"/>
              </a:ext>
            </a:extLst>
          </a:blip>
          <a:srcRect l="40973" b="62970"/>
          <a:stretch/>
        </p:blipFill>
        <p:spPr bwMode="auto">
          <a:xfrm rot="10800000">
            <a:off x="755574" y="3639800"/>
            <a:ext cx="3362051" cy="2651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2566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Nimni\Desktop\חשמל\16.jpeg"/>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t="13851"/>
          <a:stretch/>
        </p:blipFill>
        <p:spPr bwMode="auto">
          <a:xfrm>
            <a:off x="971600" y="764704"/>
            <a:ext cx="4633656" cy="547260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940152" y="1052736"/>
            <a:ext cx="2592288" cy="369332"/>
          </a:xfrm>
          <a:prstGeom prst="rect">
            <a:avLst/>
          </a:prstGeom>
          <a:noFill/>
        </p:spPr>
        <p:txBody>
          <a:bodyPr wrap="square" rtlCol="1">
            <a:spAutoFit/>
          </a:bodyPr>
          <a:lstStyle/>
          <a:p>
            <a:r>
              <a:rPr lang="he-IL" b="1" dirty="0" smtClean="0">
                <a:solidFill>
                  <a:srgbClr val="C00000"/>
                </a:solidFill>
              </a:rPr>
              <a:t>משימה:</a:t>
            </a:r>
            <a:endParaRPr lang="he-IL" b="1" dirty="0">
              <a:solidFill>
                <a:srgbClr val="C00000"/>
              </a:solidFill>
            </a:endParaRPr>
          </a:p>
        </p:txBody>
      </p:sp>
    </p:spTree>
    <p:extLst>
      <p:ext uri="{BB962C8B-B14F-4D97-AF65-F5344CB8AC3E}">
        <p14:creationId xmlns:p14="http://schemas.microsoft.com/office/powerpoint/2010/main" val="2166272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724128" y="548680"/>
            <a:ext cx="2962672" cy="990600"/>
          </a:xfrm>
        </p:spPr>
        <p:txBody>
          <a:bodyPr/>
          <a:lstStyle/>
          <a:p>
            <a:pPr algn="r"/>
            <a:r>
              <a:rPr lang="he-IL" sz="3600" b="1" dirty="0" smtClean="0"/>
              <a:t>אנו כבר יודעים</a:t>
            </a:r>
            <a:r>
              <a:rPr lang="he-IL" dirty="0" smtClean="0"/>
              <a:t>:</a:t>
            </a:r>
            <a:endParaRPr lang="he-IL" dirty="0"/>
          </a:p>
        </p:txBody>
      </p:sp>
      <p:sp>
        <p:nvSpPr>
          <p:cNvPr id="4" name="TextBox 3"/>
          <p:cNvSpPr txBox="1"/>
          <p:nvPr/>
        </p:nvSpPr>
        <p:spPr>
          <a:xfrm>
            <a:off x="1043608" y="1556792"/>
            <a:ext cx="7745643" cy="4093428"/>
          </a:xfrm>
          <a:prstGeom prst="rect">
            <a:avLst/>
          </a:prstGeom>
          <a:noFill/>
        </p:spPr>
        <p:txBody>
          <a:bodyPr wrap="square" rtlCol="1">
            <a:spAutoFit/>
          </a:bodyPr>
          <a:lstStyle/>
          <a:p>
            <a:pPr marL="342900" indent="-342900">
              <a:buFont typeface="Arial" pitchFamily="34" charset="0"/>
              <a:buChar char="•"/>
            </a:pPr>
            <a:r>
              <a:rPr lang="he-IL" sz="2000" dirty="0" smtClean="0">
                <a:latin typeface="Narkisim" pitchFamily="34" charset="-79"/>
                <a:cs typeface="Narkisim" pitchFamily="34" charset="-79"/>
              </a:rPr>
              <a:t>הזרם החשמלי במוליך מוצק הוא זרם של אלקטרונים.</a:t>
            </a:r>
          </a:p>
          <a:p>
            <a:endParaRPr lang="he-IL" sz="2000" dirty="0" smtClean="0">
              <a:latin typeface="Narkisim" pitchFamily="34" charset="-79"/>
              <a:cs typeface="Narkisim" pitchFamily="34" charset="-79"/>
            </a:endParaRPr>
          </a:p>
          <a:p>
            <a:pPr marL="342900" indent="-342900">
              <a:buFont typeface="Arial" pitchFamily="34" charset="0"/>
              <a:buChar char="•"/>
            </a:pPr>
            <a:r>
              <a:rPr lang="he-IL" sz="2000" dirty="0" smtClean="0">
                <a:latin typeface="Narkisim" pitchFamily="34" charset="-79"/>
                <a:cs typeface="Narkisim" pitchFamily="34" charset="-79"/>
              </a:rPr>
              <a:t>זרם בעל עוצמה גדולה פירושו שמספר רב של אלקטרונים עובר בכל שנייה דרך שטח החתך של המוליך.</a:t>
            </a:r>
          </a:p>
          <a:p>
            <a:endParaRPr lang="he-IL" sz="2000" dirty="0" smtClean="0">
              <a:latin typeface="Narkisim" pitchFamily="34" charset="-79"/>
              <a:cs typeface="Narkisim" pitchFamily="34" charset="-79"/>
            </a:endParaRPr>
          </a:p>
          <a:p>
            <a:pPr marL="342900" indent="-342900">
              <a:buFont typeface="Arial" pitchFamily="34" charset="0"/>
              <a:buChar char="•"/>
            </a:pPr>
            <a:r>
              <a:rPr lang="he-IL" sz="2000" dirty="0" smtClean="0">
                <a:latin typeface="Narkisim" pitchFamily="34" charset="-79"/>
                <a:cs typeface="Narkisim" pitchFamily="34" charset="-79"/>
              </a:rPr>
              <a:t>מכשירים חשמליים אינם מבזבזים אלקטרוניים.</a:t>
            </a:r>
          </a:p>
          <a:p>
            <a:endParaRPr lang="he-IL" sz="2000" dirty="0" smtClean="0">
              <a:latin typeface="Narkisim" pitchFamily="34" charset="-79"/>
              <a:cs typeface="Narkisim" pitchFamily="34" charset="-79"/>
            </a:endParaRPr>
          </a:p>
          <a:p>
            <a:pPr marL="342900" indent="-342900">
              <a:buFont typeface="Arial" pitchFamily="34" charset="0"/>
              <a:buChar char="•"/>
            </a:pPr>
            <a:r>
              <a:rPr lang="he-IL" sz="2000" dirty="0" smtClean="0">
                <a:latin typeface="Narkisim" pitchFamily="34" charset="-79"/>
                <a:cs typeface="Narkisim" pitchFamily="34" charset="-79"/>
              </a:rPr>
              <a:t>יחידת המידה של הזרם החשמלי נקראת אמפר</a:t>
            </a:r>
          </a:p>
          <a:p>
            <a:endParaRPr lang="he-IL" sz="2000" dirty="0" smtClean="0">
              <a:latin typeface="Narkisim" pitchFamily="34" charset="-79"/>
              <a:cs typeface="Narkisim" pitchFamily="34" charset="-79"/>
            </a:endParaRPr>
          </a:p>
          <a:p>
            <a:pPr marL="342900" indent="-342900">
              <a:buFont typeface="Arial" pitchFamily="34" charset="0"/>
              <a:buChar char="•"/>
            </a:pPr>
            <a:r>
              <a:rPr lang="he-IL" sz="2000" dirty="0" smtClean="0">
                <a:latin typeface="Narkisim" pitchFamily="34" charset="-79"/>
                <a:cs typeface="Narkisim" pitchFamily="34" charset="-79"/>
              </a:rPr>
              <a:t>אמפרמטר הוא מכשיר למדידת עוצמת הזרם</a:t>
            </a:r>
          </a:p>
          <a:p>
            <a:endParaRPr lang="he-IL" sz="2000" dirty="0" smtClean="0">
              <a:latin typeface="Narkisim" pitchFamily="34" charset="-79"/>
              <a:cs typeface="Narkisim" pitchFamily="34" charset="-79"/>
            </a:endParaRPr>
          </a:p>
          <a:p>
            <a:pPr marL="342900" indent="-342900">
              <a:buFont typeface="Arial" pitchFamily="34" charset="0"/>
              <a:buChar char="•"/>
            </a:pPr>
            <a:r>
              <a:rPr lang="he-IL" sz="2000" dirty="0" smtClean="0">
                <a:latin typeface="Narkisim" pitchFamily="34" charset="-79"/>
                <a:cs typeface="Narkisim" pitchFamily="34" charset="-79"/>
              </a:rPr>
              <a:t>כאשר נורה מאירה באור חזק יותר, עובר דרכה זרם בעל עוצמה גדולה יותר</a:t>
            </a:r>
          </a:p>
          <a:p>
            <a:pPr marL="342900" indent="-342900">
              <a:buFont typeface="Arial" pitchFamily="34" charset="0"/>
              <a:buChar char="•"/>
            </a:pPr>
            <a:endParaRPr lang="he-IL" sz="2000" dirty="0">
              <a:latin typeface="Narkisim" pitchFamily="34" charset="-79"/>
              <a:cs typeface="Narkisim" pitchFamily="34" charset="-79"/>
            </a:endParaRPr>
          </a:p>
        </p:txBody>
      </p:sp>
    </p:spTree>
    <p:extLst>
      <p:ext uri="{BB962C8B-B14F-4D97-AF65-F5344CB8AC3E}">
        <p14:creationId xmlns:p14="http://schemas.microsoft.com/office/powerpoint/2010/main" val="953649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260648"/>
            <a:ext cx="8848619"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9731" y="1232756"/>
            <a:ext cx="5168400"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996952"/>
            <a:ext cx="4475163"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08157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123728" y="620688"/>
            <a:ext cx="6563072" cy="990600"/>
          </a:xfrm>
        </p:spPr>
        <p:txBody>
          <a:bodyPr>
            <a:normAutofit/>
          </a:bodyPr>
          <a:lstStyle/>
          <a:p>
            <a:r>
              <a:rPr lang="he-IL" sz="3200" b="1" dirty="0" smtClean="0"/>
              <a:t>טבלת מוליכות (לפי סדר יורד של מוליכות)</a:t>
            </a:r>
            <a:endParaRPr lang="he-IL" sz="3200" b="1" dirty="0"/>
          </a:p>
        </p:txBody>
      </p:sp>
      <p:pic>
        <p:nvPicPr>
          <p:cNvPr id="16386" name="Picture 2" descr="C:\Users\Nimni\Desktop\חשמל\19.jpeg"/>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t="2098" b="59341"/>
          <a:stretch/>
        </p:blipFill>
        <p:spPr bwMode="auto">
          <a:xfrm rot="10800000">
            <a:off x="110584" y="3715577"/>
            <a:ext cx="4389408" cy="24388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 name="Picture 2" descr="C:\Users\Nimni\Desktop\חשמל\19.jpe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7451" t="57459" b="10439"/>
          <a:stretch/>
        </p:blipFill>
        <p:spPr bwMode="auto">
          <a:xfrm rot="10800000">
            <a:off x="4716016" y="1421401"/>
            <a:ext cx="2618499" cy="230493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499992" y="3715577"/>
            <a:ext cx="4320480" cy="2031325"/>
          </a:xfrm>
          <a:prstGeom prst="rect">
            <a:avLst/>
          </a:prstGeom>
          <a:noFill/>
        </p:spPr>
        <p:txBody>
          <a:bodyPr wrap="square" rtlCol="1">
            <a:spAutoFit/>
          </a:bodyPr>
          <a:lstStyle/>
          <a:p>
            <a:r>
              <a:rPr lang="he-IL" b="1" dirty="0" smtClean="0"/>
              <a:t>לפניכם שלושה מעגלים השווים בכל, מפרט לחומר שממנו עשוי קטע אחד של כל מוליך</a:t>
            </a:r>
          </a:p>
          <a:p>
            <a:endParaRPr lang="he-IL" b="1" dirty="0" smtClean="0"/>
          </a:p>
          <a:p>
            <a:pPr marL="342900" indent="-342900">
              <a:buAutoNum type="arabicPeriod"/>
            </a:pPr>
            <a:r>
              <a:rPr lang="he-IL" dirty="0" smtClean="0"/>
              <a:t>באיזה מעגל תאיר הנורה באור חזק יותר?</a:t>
            </a:r>
          </a:p>
          <a:p>
            <a:endParaRPr lang="he-IL" dirty="0" smtClean="0"/>
          </a:p>
          <a:p>
            <a:pPr marL="342900" indent="-342900">
              <a:buAutoNum type="arabicPeriod"/>
            </a:pPr>
            <a:r>
              <a:rPr lang="he-IL" dirty="0" smtClean="0"/>
              <a:t>איזה חומר מעביר את הזרם בעוצמה הקטנה ביותר?</a:t>
            </a:r>
            <a:endParaRPr lang="he-IL" dirty="0"/>
          </a:p>
        </p:txBody>
      </p:sp>
    </p:spTree>
    <p:extLst>
      <p:ext uri="{BB962C8B-B14F-4D97-AF65-F5344CB8AC3E}">
        <p14:creationId xmlns:p14="http://schemas.microsoft.com/office/powerpoint/2010/main" val="359478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Nimni\Desktop\חשמל\20.jpe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065" t="24889" r="7499"/>
          <a:stretch/>
        </p:blipFill>
        <p:spPr bwMode="auto">
          <a:xfrm>
            <a:off x="251520" y="1340768"/>
            <a:ext cx="5970147" cy="43924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796136" y="1340768"/>
            <a:ext cx="2952328" cy="1477328"/>
          </a:xfrm>
          <a:prstGeom prst="rect">
            <a:avLst/>
          </a:prstGeom>
          <a:noFill/>
          <a:ln>
            <a:noFill/>
          </a:ln>
        </p:spPr>
        <p:txBody>
          <a:bodyPr wrap="square" rtlCol="1">
            <a:spAutoFit/>
          </a:bodyPr>
          <a:lstStyle/>
          <a:p>
            <a:r>
              <a:rPr lang="he-IL" b="1" dirty="0" smtClean="0">
                <a:solidFill>
                  <a:srgbClr val="C00000"/>
                </a:solidFill>
              </a:rPr>
              <a:t>התבוננו באיור הבא:</a:t>
            </a:r>
          </a:p>
          <a:p>
            <a:endParaRPr lang="he-IL" dirty="0"/>
          </a:p>
          <a:p>
            <a:r>
              <a:rPr lang="he-IL" b="1" dirty="0" smtClean="0">
                <a:latin typeface="Narkisim" pitchFamily="34" charset="-79"/>
                <a:cs typeface="Narkisim" pitchFamily="34" charset="-79"/>
              </a:rPr>
              <a:t>לאיזו נקודה ( א' או ב') צריך לחבר את המתג, כדי שאור הנורה יהיה חזק יותר? נמקו!</a:t>
            </a:r>
            <a:endParaRPr lang="he-IL" b="1" dirty="0">
              <a:latin typeface="Narkisim" pitchFamily="34" charset="-79"/>
              <a:cs typeface="Narkisim" pitchFamily="34" charset="-79"/>
            </a:endParaRPr>
          </a:p>
        </p:txBody>
      </p:sp>
    </p:spTree>
    <p:extLst>
      <p:ext uri="{BB962C8B-B14F-4D97-AF65-F5344CB8AC3E}">
        <p14:creationId xmlns:p14="http://schemas.microsoft.com/office/powerpoint/2010/main" val="126682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Nimni\Desktop\חשמל\21.jpeg"/>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t="16021"/>
          <a:stretch/>
        </p:blipFill>
        <p:spPr bwMode="auto">
          <a:xfrm>
            <a:off x="683567" y="1052736"/>
            <a:ext cx="4163129" cy="51125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508104" y="1484784"/>
            <a:ext cx="3240360" cy="2923877"/>
          </a:xfrm>
          <a:prstGeom prst="rect">
            <a:avLst/>
          </a:prstGeom>
          <a:noFill/>
        </p:spPr>
        <p:txBody>
          <a:bodyPr wrap="square" rtlCol="1">
            <a:spAutoFit/>
          </a:bodyPr>
          <a:lstStyle/>
          <a:p>
            <a:r>
              <a:rPr lang="he-IL" sz="3200" b="1" dirty="0" smtClean="0">
                <a:solidFill>
                  <a:srgbClr val="C00000"/>
                </a:solidFill>
              </a:rPr>
              <a:t>אנו כבר יודעים כי:</a:t>
            </a:r>
          </a:p>
          <a:p>
            <a:endParaRPr lang="he-IL" sz="3200" b="1" dirty="0" smtClean="0"/>
          </a:p>
          <a:p>
            <a:pPr marL="285750" indent="-285750">
              <a:buFont typeface="Arial" pitchFamily="34" charset="0"/>
              <a:buChar char="•"/>
            </a:pPr>
            <a:r>
              <a:rPr lang="he-IL" sz="2400" dirty="0" smtClean="0">
                <a:latin typeface="Narkisim" pitchFamily="34" charset="-79"/>
                <a:cs typeface="Narkisim" pitchFamily="34" charset="-79"/>
              </a:rPr>
              <a:t>חומרים שונים מוליכים זרם במידה שונה</a:t>
            </a:r>
          </a:p>
          <a:p>
            <a:pPr marL="285750" indent="-285750">
              <a:buFont typeface="Arial" pitchFamily="34" charset="0"/>
              <a:buChar char="•"/>
            </a:pPr>
            <a:r>
              <a:rPr lang="he-IL" sz="2400" dirty="0" smtClean="0">
                <a:latin typeface="Narkisim" pitchFamily="34" charset="-79"/>
                <a:cs typeface="Narkisim" pitchFamily="34" charset="-79"/>
              </a:rPr>
              <a:t>כאשר מחליפים חוט נחושת בחוט כרום ניקל- עוצמת הזרם קטנה</a:t>
            </a:r>
            <a:endParaRPr lang="he-IL" sz="2400" dirty="0">
              <a:latin typeface="Narkisim" pitchFamily="34" charset="-79"/>
              <a:cs typeface="Narkisim" pitchFamily="34" charset="-79"/>
            </a:endParaRPr>
          </a:p>
        </p:txBody>
      </p:sp>
    </p:spTree>
    <p:extLst>
      <p:ext uri="{BB962C8B-B14F-4D97-AF65-F5344CB8AC3E}">
        <p14:creationId xmlns:p14="http://schemas.microsoft.com/office/powerpoint/2010/main" val="12192438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Nimni\Desktop\חשמל\22.jpe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005" t="22219" b="6656"/>
          <a:stretch/>
        </p:blipFill>
        <p:spPr bwMode="auto">
          <a:xfrm>
            <a:off x="395536" y="2132856"/>
            <a:ext cx="4050450" cy="32403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31640" y="764704"/>
            <a:ext cx="7128792" cy="1015663"/>
          </a:xfrm>
          <a:prstGeom prst="rect">
            <a:avLst/>
          </a:prstGeom>
          <a:noFill/>
        </p:spPr>
        <p:txBody>
          <a:bodyPr wrap="square" rtlCol="1">
            <a:spAutoFit/>
          </a:bodyPr>
          <a:lstStyle/>
          <a:p>
            <a:r>
              <a:rPr lang="he-IL" sz="2000" b="1" dirty="0" smtClean="0">
                <a:solidFill>
                  <a:srgbClr val="C00000"/>
                </a:solidFill>
                <a:latin typeface="Narkisim" pitchFamily="34" charset="-79"/>
                <a:cs typeface="Narkisim" pitchFamily="34" charset="-79"/>
              </a:rPr>
              <a:t>מוליכות- </a:t>
            </a:r>
            <a:r>
              <a:rPr lang="he-IL" sz="2000" b="1" dirty="0" smtClean="0">
                <a:latin typeface="Narkisim" pitchFamily="34" charset="-79"/>
                <a:cs typeface="Narkisim" pitchFamily="34" charset="-79"/>
              </a:rPr>
              <a:t> היא תכונה של חומר. היא מתייחסת ליכולת של האלקטרונים לעבור בחומר. ככל שהמוליכות טובה יותר האלקטרונים יכולים לעבור בחומר יותר בקלות, ולכן עוצמת הזרם במעגל גדולה יותר.</a:t>
            </a:r>
            <a:endParaRPr lang="he-IL" sz="2000" b="1" dirty="0">
              <a:latin typeface="Narkisim" pitchFamily="34" charset="-79"/>
              <a:cs typeface="Narkisim" pitchFamily="34" charset="-79"/>
            </a:endParaRPr>
          </a:p>
        </p:txBody>
      </p:sp>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5700" y="3356992"/>
            <a:ext cx="4560887"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58238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79512" y="533400"/>
            <a:ext cx="8507288" cy="807368"/>
          </a:xfrm>
        </p:spPr>
        <p:txBody>
          <a:bodyPr>
            <a:noAutofit/>
          </a:bodyPr>
          <a:lstStyle/>
          <a:p>
            <a:pPr algn="r"/>
            <a:r>
              <a:rPr lang="he-IL" sz="3200" b="1" dirty="0" smtClean="0">
                <a:solidFill>
                  <a:srgbClr val="C00000"/>
                </a:solidFill>
              </a:rPr>
              <a:t>קצר</a:t>
            </a:r>
            <a:r>
              <a:rPr lang="he-IL" sz="3200" b="1" dirty="0" smtClean="0"/>
              <a:t>: </a:t>
            </a:r>
            <a:r>
              <a:rPr lang="he-IL" sz="2000" b="1" dirty="0" smtClean="0"/>
              <a:t>מצב שבו קיימת ירידה פתאומית של </a:t>
            </a:r>
            <a:r>
              <a:rPr lang="en-US" sz="2000" b="1" dirty="0" smtClean="0"/>
              <a:t> </a:t>
            </a:r>
            <a:r>
              <a:rPr lang="he-IL" sz="2000" b="1" dirty="0" smtClean="0"/>
              <a:t>ההתנגדות</a:t>
            </a:r>
            <a:r>
              <a:rPr lang="en-US" sz="2000" b="1" dirty="0" smtClean="0"/>
              <a:t> </a:t>
            </a:r>
            <a:r>
              <a:rPr lang="he-IL" sz="2000" b="1" dirty="0" smtClean="0"/>
              <a:t>החשמלית במעגל החשמלי</a:t>
            </a:r>
            <a:endParaRPr lang="he-IL" sz="2000" b="1" dirty="0"/>
          </a:p>
        </p:txBody>
      </p:sp>
      <p:pic>
        <p:nvPicPr>
          <p:cNvPr id="21506" name="Picture 2" descr="C:\Users\Nimni\Desktop\חשמל\25.jpeg"/>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t="18844" r="11505"/>
          <a:stretch/>
        </p:blipFill>
        <p:spPr bwMode="auto">
          <a:xfrm>
            <a:off x="5508105" y="2615280"/>
            <a:ext cx="2880319" cy="4019275"/>
          </a:xfrm>
          <a:prstGeom prst="rect">
            <a:avLst/>
          </a:prstGeom>
          <a:noFill/>
          <a:extLst>
            <a:ext uri="{909E8E84-426E-40DD-AFC4-6F175D3DCCD1}">
              <a14:hiddenFill xmlns:a14="http://schemas.microsoft.com/office/drawing/2010/main">
                <a:solidFill>
                  <a:srgbClr val="FFFFFF"/>
                </a:solidFill>
              </a14:hiddenFill>
            </a:ext>
          </a:extLst>
        </p:spPr>
      </p:pic>
      <p:pic>
        <p:nvPicPr>
          <p:cNvPr id="21507" name="Picture 3" descr="C:\Users\Nimni\Desktop\חשמל\26.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1180974" y="1573605"/>
            <a:ext cx="3102994" cy="498941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427984" y="1340768"/>
            <a:ext cx="4392488" cy="1323439"/>
          </a:xfrm>
          <a:prstGeom prst="rect">
            <a:avLst/>
          </a:prstGeom>
          <a:noFill/>
        </p:spPr>
        <p:txBody>
          <a:bodyPr wrap="square" rtlCol="1">
            <a:spAutoFit/>
          </a:bodyPr>
          <a:lstStyle/>
          <a:p>
            <a:r>
              <a:rPr lang="he-IL" sz="1600" dirty="0" smtClean="0">
                <a:latin typeface="Narkisim" pitchFamily="34" charset="-79"/>
                <a:cs typeface="Narkisim" pitchFamily="34" charset="-79"/>
              </a:rPr>
              <a:t>לפניכם איורים המתארים פעולות, שטמונה בהן סכנה רבה. בכל אחד מהפעילות קיים סיכון של התהוות קצר חשמלי, ואף סיכון של התחשמלות.</a:t>
            </a:r>
          </a:p>
          <a:p>
            <a:r>
              <a:rPr lang="he-IL" sz="1600" dirty="0" smtClean="0">
                <a:latin typeface="Narkisim" pitchFamily="34" charset="-79"/>
                <a:cs typeface="Narkisim" pitchFamily="34" charset="-79"/>
              </a:rPr>
              <a:t>נסו להסביר, בכל אחד מהמקים, כיצד הפעולה המסוימת יכולה לגרום להתחשמלות או לקצר חשמלי.</a:t>
            </a:r>
            <a:endParaRPr lang="he-IL" sz="1600" dirty="0">
              <a:latin typeface="Narkisim" pitchFamily="34" charset="-79"/>
              <a:cs typeface="Narkisim" pitchFamily="34" charset="-79"/>
            </a:endParaRPr>
          </a:p>
        </p:txBody>
      </p:sp>
    </p:spTree>
    <p:extLst>
      <p:ext uri="{BB962C8B-B14F-4D97-AF65-F5344CB8AC3E}">
        <p14:creationId xmlns:p14="http://schemas.microsoft.com/office/powerpoint/2010/main" val="38699217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r"/>
            <a:r>
              <a:rPr lang="he-IL" sz="2400" b="1" dirty="0" smtClean="0">
                <a:solidFill>
                  <a:srgbClr val="C00000"/>
                </a:solidFill>
              </a:rPr>
              <a:t/>
            </a:r>
            <a:br>
              <a:rPr lang="he-IL" sz="2400" b="1" dirty="0" smtClean="0">
                <a:solidFill>
                  <a:srgbClr val="C00000"/>
                </a:solidFill>
              </a:rPr>
            </a:br>
            <a:endParaRPr lang="he-IL" sz="2400" b="1" dirty="0">
              <a:solidFill>
                <a:srgbClr val="C00000"/>
              </a:solidFill>
            </a:endParaRPr>
          </a:p>
        </p:txBody>
      </p:sp>
      <p:sp>
        <p:nvSpPr>
          <p:cNvPr id="5" name="מציין מיקום תוכן 4"/>
          <p:cNvSpPr>
            <a:spLocks noGrp="1"/>
          </p:cNvSpPr>
          <p:nvPr>
            <p:ph idx="1"/>
          </p:nvPr>
        </p:nvSpPr>
        <p:spPr>
          <a:xfrm>
            <a:off x="683568" y="764704"/>
            <a:ext cx="8229600" cy="4876800"/>
          </a:xfrm>
        </p:spPr>
        <p:txBody>
          <a:bodyPr>
            <a:normAutofit/>
          </a:bodyPr>
          <a:lstStyle/>
          <a:p>
            <a:pPr marL="0" indent="0">
              <a:buNone/>
            </a:pPr>
            <a:r>
              <a:rPr lang="he-IL" sz="3200" b="1" dirty="0" smtClean="0">
                <a:solidFill>
                  <a:srgbClr val="C00000"/>
                </a:solidFill>
              </a:rPr>
              <a:t>עומס יתר</a:t>
            </a:r>
            <a:r>
              <a:rPr lang="he-IL" sz="3200" b="1" dirty="0"/>
              <a:t> </a:t>
            </a:r>
            <a:endParaRPr lang="he-IL" sz="3200" b="1" dirty="0" smtClean="0"/>
          </a:p>
          <a:p>
            <a:pPr marL="0" indent="0">
              <a:buNone/>
            </a:pPr>
            <a:r>
              <a:rPr lang="he-IL" sz="1800" b="1" dirty="0" smtClean="0">
                <a:latin typeface="Narkisim" pitchFamily="34" charset="-79"/>
                <a:cs typeface="Narkisim" pitchFamily="34" charset="-79"/>
              </a:rPr>
              <a:t>גורם אחר לעלייה רבה ומסוכנת של טמפרטורת המוליכים, הוא הפעלה בו זמנית של מספר מכשירי חשמל, שלשם פעולתם נדרשת עוצמת זרם גדולה. על מכשירים אלה נמנים: מכונת כביסה, מייבש כביסה, דוד חימום.</a:t>
            </a:r>
          </a:p>
          <a:p>
            <a:pPr marL="0" indent="0">
              <a:buNone/>
            </a:pPr>
            <a:r>
              <a:rPr lang="he-IL" sz="1800" b="1" dirty="0" smtClean="0">
                <a:latin typeface="Narkisim" pitchFamily="34" charset="-79"/>
                <a:cs typeface="Narkisim" pitchFamily="34" charset="-79"/>
              </a:rPr>
              <a:t>עומס יתר אינו קצר.</a:t>
            </a:r>
          </a:p>
          <a:p>
            <a:pPr marL="0" indent="0">
              <a:buNone/>
            </a:pPr>
            <a:r>
              <a:rPr lang="he-IL" sz="1800" b="1" dirty="0" smtClean="0">
                <a:solidFill>
                  <a:srgbClr val="C00000"/>
                </a:solidFill>
                <a:latin typeface="Narkisim" pitchFamily="34" charset="-79"/>
                <a:cs typeface="Narkisim" pitchFamily="34" charset="-79"/>
              </a:rPr>
              <a:t>עומס יתר- </a:t>
            </a:r>
            <a:r>
              <a:rPr lang="he-IL" sz="1800" b="1" dirty="0" smtClean="0">
                <a:latin typeface="Narkisim" pitchFamily="34" charset="-79"/>
                <a:cs typeface="Narkisim" pitchFamily="34" charset="-79"/>
              </a:rPr>
              <a:t>מצב שבו עוצמת זרם גדולה בהרבה מהמותר עוברת במעגל החשמלי.</a:t>
            </a:r>
          </a:p>
        </p:txBody>
      </p:sp>
      <p:pic>
        <p:nvPicPr>
          <p:cNvPr id="1028" name="Picture 4" descr="C:\Users\Nimni\Desktop\חשמל\28.jpeg"/>
          <p:cNvPicPr>
            <a:picLocks noChangeAspect="1" noChangeArrowheads="1"/>
          </p:cNvPicPr>
          <p:nvPr/>
        </p:nvPicPr>
        <p:blipFill rotWithShape="1">
          <a:blip r:embed="rId2">
            <a:extLst>
              <a:ext uri="{28A0092B-C50C-407E-A947-70E740481C1C}">
                <a14:useLocalDpi xmlns:a14="http://schemas.microsoft.com/office/drawing/2010/main" val="0"/>
              </a:ext>
            </a:extLst>
          </a:blip>
          <a:srcRect t="10891" r="6230" b="64539"/>
          <a:stretch/>
        </p:blipFill>
        <p:spPr bwMode="auto">
          <a:xfrm>
            <a:off x="221458" y="3212976"/>
            <a:ext cx="8599014"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63479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b="1" dirty="0" smtClean="0">
                <a:solidFill>
                  <a:schemeClr val="bg2">
                    <a:lumMod val="25000"/>
                  </a:schemeClr>
                </a:solidFill>
              </a:rPr>
              <a:t>השוואה בין: תופעת הקצר ותופעת עומס היתר</a:t>
            </a:r>
            <a:endParaRPr lang="he-IL" b="1" dirty="0">
              <a:solidFill>
                <a:schemeClr val="bg2">
                  <a:lumMod val="25000"/>
                </a:schemeClr>
              </a:solidFill>
            </a:endParaRPr>
          </a:p>
        </p:txBody>
      </p:sp>
      <p:pic>
        <p:nvPicPr>
          <p:cNvPr id="4" name="Picture 4" descr="C:\Users\Nimni\Desktop\חשמל\28.jpe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62875"/>
          <a:stretch/>
        </p:blipFill>
        <p:spPr bwMode="auto">
          <a:xfrm>
            <a:off x="755576" y="1844824"/>
            <a:ext cx="7272892" cy="41764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812360" y="2267580"/>
            <a:ext cx="1008112" cy="369332"/>
          </a:xfrm>
          <a:prstGeom prst="rect">
            <a:avLst/>
          </a:prstGeom>
          <a:noFill/>
        </p:spPr>
        <p:txBody>
          <a:bodyPr wrap="square" rtlCol="1">
            <a:spAutoFit/>
          </a:bodyPr>
          <a:lstStyle/>
          <a:p>
            <a:r>
              <a:rPr lang="he-IL" b="1" dirty="0" smtClean="0"/>
              <a:t>השונה</a:t>
            </a:r>
            <a:endParaRPr lang="he-IL" b="1" dirty="0"/>
          </a:p>
        </p:txBody>
      </p:sp>
      <p:sp>
        <p:nvSpPr>
          <p:cNvPr id="6" name="TextBox 5"/>
          <p:cNvSpPr txBox="1"/>
          <p:nvPr/>
        </p:nvSpPr>
        <p:spPr>
          <a:xfrm>
            <a:off x="7839827" y="4753692"/>
            <a:ext cx="1008112" cy="369332"/>
          </a:xfrm>
          <a:prstGeom prst="rect">
            <a:avLst/>
          </a:prstGeom>
          <a:noFill/>
        </p:spPr>
        <p:txBody>
          <a:bodyPr wrap="square" rtlCol="1">
            <a:spAutoFit/>
          </a:bodyPr>
          <a:lstStyle/>
          <a:p>
            <a:r>
              <a:rPr lang="he-IL" b="1" dirty="0" smtClean="0"/>
              <a:t>הדומה</a:t>
            </a:r>
            <a:endParaRPr lang="he-IL" b="1" dirty="0"/>
          </a:p>
        </p:txBody>
      </p:sp>
    </p:spTree>
    <p:extLst>
      <p:ext uri="{BB962C8B-B14F-4D97-AF65-F5344CB8AC3E}">
        <p14:creationId xmlns:p14="http://schemas.microsoft.com/office/powerpoint/2010/main" val="35102689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79512" y="692696"/>
            <a:ext cx="8517632" cy="990600"/>
          </a:xfrm>
        </p:spPr>
        <p:txBody>
          <a:bodyPr>
            <a:normAutofit fontScale="90000"/>
          </a:bodyPr>
          <a:lstStyle/>
          <a:p>
            <a:pPr algn="r"/>
            <a:r>
              <a:rPr lang="he-IL" b="1" dirty="0" smtClean="0">
                <a:solidFill>
                  <a:srgbClr val="C00000"/>
                </a:solidFill>
              </a:rPr>
              <a:t>לפניכם מספר מעגלים: א-ז. </a:t>
            </a:r>
            <a:r>
              <a:rPr lang="he-IL" b="1" dirty="0" smtClean="0"/>
              <a:t/>
            </a:r>
            <a:br>
              <a:rPr lang="he-IL" b="1" dirty="0" smtClean="0"/>
            </a:br>
            <a:r>
              <a:rPr lang="he-IL" sz="3100" b="1" dirty="0" smtClean="0"/>
              <a:t>עיינו בהם וציינו באילו מהם יש מצב של קצר? </a:t>
            </a:r>
            <a:br>
              <a:rPr lang="he-IL" sz="3100" b="1" dirty="0" smtClean="0"/>
            </a:br>
            <a:r>
              <a:rPr lang="he-IL" sz="3100" b="1" dirty="0" smtClean="0"/>
              <a:t>נמקו את בחירתכם.</a:t>
            </a:r>
            <a:endParaRPr lang="he-IL" sz="3100" b="1" dirty="0"/>
          </a:p>
        </p:txBody>
      </p:sp>
      <p:pic>
        <p:nvPicPr>
          <p:cNvPr id="2050" name="Picture 2" descr="C:\Users\Nimni\Desktop\חשמל\29.jpe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4398" t="63715"/>
          <a:stretch/>
        </p:blipFill>
        <p:spPr bwMode="auto">
          <a:xfrm>
            <a:off x="827584" y="2348880"/>
            <a:ext cx="6839756" cy="41076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66544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642574" y="548680"/>
            <a:ext cx="7776864" cy="603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he-IL" altLang="he-IL" sz="2800" b="1" i="0" u="none" strike="noStrike" kern="0" cap="none" spc="0" normalizeH="0" baseline="0" noProof="0" dirty="0" smtClean="0">
                <a:ln>
                  <a:noFill/>
                </a:ln>
                <a:effectLst/>
                <a:uLnTx/>
                <a:uFillTx/>
                <a:latin typeface="Narkisim" panose="020E0502050101010101" pitchFamily="34" charset="-79"/>
                <a:cs typeface="Narkisim" panose="020E0502050101010101" pitchFamily="34" charset="-79"/>
              </a:rPr>
              <a:t>הזרם החשמלי מגיע לביתנו מ"תחנת החשמל".</a:t>
            </a:r>
          </a:p>
          <a:p>
            <a:pPr marL="0" marR="0" lvl="0" indent="0" defTabSz="914400" eaLnBrk="1" fontAlgn="base" latinLnBrk="0" hangingPunct="1">
              <a:lnSpc>
                <a:spcPct val="100000"/>
              </a:lnSpc>
              <a:spcBef>
                <a:spcPct val="50000"/>
              </a:spcBef>
              <a:spcAft>
                <a:spcPct val="0"/>
              </a:spcAft>
              <a:buClrTx/>
              <a:buSzTx/>
              <a:buFontTx/>
              <a:buNone/>
              <a:tabLst/>
              <a:defRPr/>
            </a:pPr>
            <a:endParaRPr lang="he-IL" altLang="he-IL" sz="2800" kern="0" dirty="0">
              <a:solidFill>
                <a:srgbClr val="000000"/>
              </a:solidFill>
            </a:endParaRPr>
          </a:p>
          <a:p>
            <a:pPr marL="0" marR="0" lvl="0" indent="0" defTabSz="914400" eaLnBrk="1" fontAlgn="base" latinLnBrk="0" hangingPunct="1">
              <a:lnSpc>
                <a:spcPct val="100000"/>
              </a:lnSpc>
              <a:spcBef>
                <a:spcPct val="50000"/>
              </a:spcBef>
              <a:spcAft>
                <a:spcPct val="0"/>
              </a:spcAft>
              <a:buClrTx/>
              <a:buSzTx/>
              <a:buFontTx/>
              <a:buNone/>
              <a:tabLst/>
              <a:defRPr/>
            </a:pPr>
            <a:r>
              <a:rPr kumimoji="0" lang="he-IL" altLang="he-IL" sz="2800" i="0" u="none" strike="noStrike" kern="0" cap="none" spc="0" normalizeH="0" baseline="0" noProof="0" dirty="0" smtClean="0">
                <a:ln>
                  <a:noFill/>
                </a:ln>
                <a:solidFill>
                  <a:srgbClr val="000000"/>
                </a:solidFill>
                <a:effectLst/>
                <a:uLnTx/>
                <a:uFillTx/>
                <a:latin typeface="Narkisim" panose="020E0502050101010101" pitchFamily="34" charset="-79"/>
                <a:cs typeface="Narkisim" panose="020E0502050101010101" pitchFamily="34" charset="-79"/>
              </a:rPr>
              <a:t>חוטי החשמל המתוחים בין עמודים לאורך הכבישים, על פני שדות והרים הם אלה המחברים את בתינו אל "תחנת החשמל".</a:t>
            </a:r>
          </a:p>
          <a:p>
            <a:pPr marL="0" marR="0" lvl="0" indent="0" defTabSz="914400" eaLnBrk="1" fontAlgn="base" latinLnBrk="0" hangingPunct="1">
              <a:lnSpc>
                <a:spcPct val="100000"/>
              </a:lnSpc>
              <a:spcBef>
                <a:spcPct val="50000"/>
              </a:spcBef>
              <a:spcAft>
                <a:spcPct val="0"/>
              </a:spcAft>
              <a:buClrTx/>
              <a:buSzTx/>
              <a:buFontTx/>
              <a:buNone/>
              <a:tabLst/>
              <a:defRPr/>
            </a:pPr>
            <a:r>
              <a:rPr kumimoji="0" lang="he-IL" altLang="he-IL" sz="2800" i="0" u="none" strike="noStrike" kern="0" cap="none" spc="0" normalizeH="0" baseline="0" noProof="0" dirty="0" smtClean="0">
                <a:ln>
                  <a:noFill/>
                </a:ln>
                <a:solidFill>
                  <a:srgbClr val="000000"/>
                </a:solidFill>
                <a:effectLst/>
                <a:uLnTx/>
                <a:uFillTx/>
                <a:latin typeface="Narkisim" panose="020E0502050101010101" pitchFamily="34" charset="-79"/>
                <a:cs typeface="Narkisim" panose="020E0502050101010101" pitchFamily="34" charset="-79"/>
              </a:rPr>
              <a:t>ידוע לכולנו כי מאחורי המתג ישנם חוטים, המחוברים אליו ואל בית הנורה, שבו נמצאת הנורה החשמלית.</a:t>
            </a:r>
          </a:p>
          <a:p>
            <a:pPr marL="0" marR="0" lvl="0" indent="0" defTabSz="914400" eaLnBrk="1" fontAlgn="base" latinLnBrk="0" hangingPunct="1">
              <a:lnSpc>
                <a:spcPct val="100000"/>
              </a:lnSpc>
              <a:spcBef>
                <a:spcPct val="50000"/>
              </a:spcBef>
              <a:spcAft>
                <a:spcPct val="0"/>
              </a:spcAft>
              <a:buClrTx/>
              <a:buSzTx/>
              <a:buFontTx/>
              <a:buNone/>
              <a:tabLst/>
              <a:defRPr/>
            </a:pPr>
            <a:endParaRPr kumimoji="0" lang="he-IL" altLang="he-IL" sz="2800" i="0" u="none" strike="noStrike" kern="0" cap="none" spc="0" normalizeH="0" baseline="0" noProof="0" dirty="0" smtClean="0">
              <a:ln>
                <a:noFill/>
              </a:ln>
              <a:solidFill>
                <a:srgbClr val="000000"/>
              </a:solidFill>
              <a:effectLst/>
              <a:uLnTx/>
              <a:uFillTx/>
              <a:latin typeface="Narkisim" panose="020E0502050101010101" pitchFamily="34" charset="-79"/>
              <a:cs typeface="Narkisim" panose="020E0502050101010101" pitchFamily="34" charset="-79"/>
            </a:endParaRPr>
          </a:p>
          <a:p>
            <a:pPr marL="0" marR="0" lvl="0" indent="0" defTabSz="914400" eaLnBrk="1" fontAlgn="base" latinLnBrk="0" hangingPunct="1">
              <a:lnSpc>
                <a:spcPct val="100000"/>
              </a:lnSpc>
              <a:spcBef>
                <a:spcPct val="50000"/>
              </a:spcBef>
              <a:spcAft>
                <a:spcPct val="0"/>
              </a:spcAft>
              <a:buClrTx/>
              <a:buSzTx/>
              <a:buFontTx/>
              <a:buNone/>
              <a:tabLst/>
              <a:defRPr/>
            </a:pPr>
            <a:r>
              <a:rPr kumimoji="0" lang="he-IL" altLang="he-IL" b="1" i="0" u="sng" strike="noStrike" kern="0" cap="none" spc="0" normalizeH="0" baseline="0" noProof="0" dirty="0" smtClean="0">
                <a:ln>
                  <a:noFill/>
                </a:ln>
                <a:solidFill>
                  <a:srgbClr val="FF0000"/>
                </a:solidFill>
                <a:effectLst/>
                <a:uLnTx/>
                <a:uFillTx/>
                <a:latin typeface="Narkisim" panose="020E0502050101010101" pitchFamily="34" charset="-79"/>
                <a:cs typeface="Narkisim" panose="020E0502050101010101" pitchFamily="34" charset="-79"/>
              </a:rPr>
              <a:t>נזכור:</a:t>
            </a:r>
            <a:r>
              <a:rPr kumimoji="0" lang="he-IL" altLang="he-IL" b="1" i="0" u="none" strike="noStrike" kern="0" cap="none" spc="0" normalizeH="0" baseline="0" noProof="0" dirty="0" smtClean="0">
                <a:ln>
                  <a:noFill/>
                </a:ln>
                <a:solidFill>
                  <a:srgbClr val="000000"/>
                </a:solidFill>
                <a:effectLst/>
                <a:uLnTx/>
                <a:uFillTx/>
                <a:latin typeface="Narkisim" panose="020E0502050101010101" pitchFamily="34" charset="-79"/>
                <a:cs typeface="Narkisim" panose="020E0502050101010101" pitchFamily="34" charset="-79"/>
              </a:rPr>
              <a:t> </a:t>
            </a:r>
            <a:r>
              <a:rPr kumimoji="0" lang="he-IL" altLang="he-IL" sz="2800" i="0" u="none" strike="noStrike" kern="0" cap="none" spc="0" normalizeH="0" baseline="0" noProof="0" dirty="0" smtClean="0">
                <a:ln>
                  <a:noFill/>
                </a:ln>
                <a:solidFill>
                  <a:srgbClr val="000000"/>
                </a:solidFill>
                <a:effectLst/>
                <a:uLnTx/>
                <a:uFillTx/>
                <a:latin typeface="Narkisim" panose="020E0502050101010101" pitchFamily="34" charset="-79"/>
                <a:cs typeface="Narkisim" panose="020E0502050101010101" pitchFamily="34" charset="-79"/>
              </a:rPr>
              <a:t>שימוש בלתי זהיר בחשמל הוא מסוכן מאוד. לעולם אל תעשו ניסויים בזרם החשמלי המגיע מ "תחנת החשמל".</a:t>
            </a:r>
          </a:p>
          <a:p>
            <a:pPr marL="0" marR="0" lvl="0" indent="0" defTabSz="914400" eaLnBrk="1" fontAlgn="base" latinLnBrk="0" hangingPunct="1">
              <a:lnSpc>
                <a:spcPct val="100000"/>
              </a:lnSpc>
              <a:spcBef>
                <a:spcPct val="50000"/>
              </a:spcBef>
              <a:spcAft>
                <a:spcPct val="0"/>
              </a:spcAft>
              <a:buClrTx/>
              <a:buSzTx/>
              <a:buFontTx/>
              <a:buNone/>
              <a:tabLst/>
              <a:defRPr/>
            </a:pPr>
            <a:endParaRPr kumimoji="0" lang="en-US" altLang="he-IL" sz="2000" b="0" i="0" u="none" strike="noStrike" kern="0" cap="none" spc="0" normalizeH="0" baseline="0" noProof="0" dirty="0" smtClean="0">
              <a:ln>
                <a:noFill/>
              </a:ln>
              <a:solidFill>
                <a:srgbClr val="000000"/>
              </a:solidFill>
              <a:effectLst/>
              <a:uLnTx/>
              <a:uFillTx/>
              <a:latin typeface="Arial" pitchFamily="34" charset="0"/>
              <a:cs typeface="Arial" pitchFamily="34" charset="0"/>
            </a:endParaRPr>
          </a:p>
        </p:txBody>
      </p:sp>
    </p:spTree>
    <p:extLst>
      <p:ext uri="{BB962C8B-B14F-4D97-AF65-F5344CB8AC3E}">
        <p14:creationId xmlns:p14="http://schemas.microsoft.com/office/powerpoint/2010/main" val="36580333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b="1" dirty="0" smtClean="0">
                <a:solidFill>
                  <a:srgbClr val="C00000"/>
                </a:solidFill>
              </a:rPr>
              <a:t>אנו כבר יודעים</a:t>
            </a:r>
            <a:r>
              <a:rPr lang="he-IL" dirty="0" smtClean="0">
                <a:solidFill>
                  <a:srgbClr val="C00000"/>
                </a:solidFill>
              </a:rPr>
              <a:t>:</a:t>
            </a:r>
            <a:endParaRPr lang="he-IL" dirty="0">
              <a:solidFill>
                <a:srgbClr val="C00000"/>
              </a:solidFill>
            </a:endParaRPr>
          </a:p>
        </p:txBody>
      </p:sp>
      <p:sp>
        <p:nvSpPr>
          <p:cNvPr id="4" name="TextBox 3"/>
          <p:cNvSpPr txBox="1"/>
          <p:nvPr/>
        </p:nvSpPr>
        <p:spPr>
          <a:xfrm>
            <a:off x="899592" y="1628800"/>
            <a:ext cx="7848872" cy="3046988"/>
          </a:xfrm>
          <a:prstGeom prst="rect">
            <a:avLst/>
          </a:prstGeom>
          <a:noFill/>
        </p:spPr>
        <p:txBody>
          <a:bodyPr wrap="square" rtlCol="1">
            <a:spAutoFit/>
          </a:bodyPr>
          <a:lstStyle/>
          <a:p>
            <a:pPr marL="285750" indent="-285750">
              <a:buFont typeface="Arial" pitchFamily="34" charset="0"/>
              <a:buChar char="•"/>
            </a:pPr>
            <a:r>
              <a:rPr lang="he-IL" sz="2400" b="1" dirty="0" smtClean="0">
                <a:solidFill>
                  <a:schemeClr val="bg2">
                    <a:lumMod val="25000"/>
                  </a:schemeClr>
                </a:solidFill>
                <a:latin typeface="Narkisim" pitchFamily="34" charset="-79"/>
                <a:cs typeface="Narkisim" pitchFamily="34" charset="-79"/>
              </a:rPr>
              <a:t>במצב של קצר או עומס יתר עובר במעגל החשמלי זרם בעל עוצמה גדולה מהמותר.</a:t>
            </a:r>
          </a:p>
          <a:p>
            <a:endParaRPr lang="he-IL" sz="2400" b="1" dirty="0" smtClean="0">
              <a:solidFill>
                <a:schemeClr val="bg2">
                  <a:lumMod val="25000"/>
                </a:schemeClr>
              </a:solidFill>
              <a:latin typeface="Narkisim" pitchFamily="34" charset="-79"/>
              <a:cs typeface="Narkisim" pitchFamily="34" charset="-79"/>
            </a:endParaRPr>
          </a:p>
          <a:p>
            <a:pPr marL="285750" indent="-285750">
              <a:buFont typeface="Arial" pitchFamily="34" charset="0"/>
              <a:buChar char="•"/>
            </a:pPr>
            <a:r>
              <a:rPr lang="he-IL" sz="2400" b="1" dirty="0" smtClean="0">
                <a:solidFill>
                  <a:schemeClr val="bg2">
                    <a:lumMod val="25000"/>
                  </a:schemeClr>
                </a:solidFill>
                <a:latin typeface="Narkisim" pitchFamily="34" charset="-79"/>
                <a:cs typeface="Narkisim" pitchFamily="34" charset="-79"/>
              </a:rPr>
              <a:t>כאשר עובר זרם בעל עוצמה גדולה מהמותר, עולה הטמפרטורה של המוליכים.</a:t>
            </a:r>
          </a:p>
          <a:p>
            <a:endParaRPr lang="he-IL" sz="2400" b="1" dirty="0" smtClean="0">
              <a:solidFill>
                <a:schemeClr val="bg2">
                  <a:lumMod val="25000"/>
                </a:schemeClr>
              </a:solidFill>
              <a:latin typeface="Narkisim" pitchFamily="34" charset="-79"/>
              <a:cs typeface="Narkisim" pitchFamily="34" charset="-79"/>
            </a:endParaRPr>
          </a:p>
          <a:p>
            <a:pPr marL="285750" indent="-285750">
              <a:buFont typeface="Arial" pitchFamily="34" charset="0"/>
              <a:buChar char="•"/>
            </a:pPr>
            <a:r>
              <a:rPr lang="he-IL" sz="2400" b="1" dirty="0" smtClean="0">
                <a:solidFill>
                  <a:schemeClr val="bg2">
                    <a:lumMod val="25000"/>
                  </a:schemeClr>
                </a:solidFill>
                <a:latin typeface="Narkisim" pitchFamily="34" charset="-79"/>
                <a:cs typeface="Narkisim" pitchFamily="34" charset="-79"/>
              </a:rPr>
              <a:t>עליית הטמפרטורה של המוליכים יותר מהמותר עלולה לגרום לנזקים.</a:t>
            </a:r>
            <a:endParaRPr lang="he-IL" sz="2400" b="1" dirty="0">
              <a:solidFill>
                <a:schemeClr val="bg2">
                  <a:lumMod val="25000"/>
                </a:schemeClr>
              </a:solidFill>
              <a:latin typeface="Narkisim" pitchFamily="34" charset="-79"/>
              <a:cs typeface="Narkisim" pitchFamily="34" charset="-79"/>
            </a:endParaRPr>
          </a:p>
        </p:txBody>
      </p:sp>
    </p:spTree>
    <p:extLst>
      <p:ext uri="{BB962C8B-B14F-4D97-AF65-F5344CB8AC3E}">
        <p14:creationId xmlns:p14="http://schemas.microsoft.com/office/powerpoint/2010/main" val="1665974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a:xfrm>
            <a:off x="457200" y="332656"/>
            <a:ext cx="8229600" cy="990600"/>
          </a:xfrm>
        </p:spPr>
        <p:txBody>
          <a:bodyPr>
            <a:normAutofit/>
          </a:bodyPr>
          <a:lstStyle/>
          <a:p>
            <a:pPr algn="ctr"/>
            <a:r>
              <a:rPr lang="he-IL" sz="3600" b="1" dirty="0" smtClean="0">
                <a:solidFill>
                  <a:schemeClr val="tx2">
                    <a:lumMod val="60000"/>
                    <a:lumOff val="40000"/>
                  </a:schemeClr>
                </a:solidFill>
              </a:rPr>
              <a:t>מה נחוץ לקיומו של מעגל חשמלי סגור?</a:t>
            </a:r>
            <a:endParaRPr lang="he-IL" sz="3600" b="1" dirty="0">
              <a:solidFill>
                <a:schemeClr val="tx2">
                  <a:lumMod val="60000"/>
                  <a:lumOff val="40000"/>
                </a:schemeClr>
              </a:solidFill>
            </a:endParaRPr>
          </a:p>
        </p:txBody>
      </p:sp>
      <p:pic>
        <p:nvPicPr>
          <p:cNvPr id="3074" name="Picture 2" descr="C:\Users\Nimni\Desktop\חשמל\2.jpeg"/>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3796" t="25389" b="17123"/>
          <a:stretch/>
        </p:blipFill>
        <p:spPr bwMode="auto">
          <a:xfrm>
            <a:off x="0" y="2406236"/>
            <a:ext cx="4932040" cy="445176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248472" y="4653136"/>
            <a:ext cx="4572000" cy="1785104"/>
          </a:xfrm>
          <a:prstGeom prst="rect">
            <a:avLst/>
          </a:prstGeom>
          <a:noFill/>
        </p:spPr>
        <p:txBody>
          <a:bodyPr wrap="square" rtlCol="1">
            <a:spAutoFit/>
          </a:bodyPr>
          <a:lstStyle/>
          <a:p>
            <a:r>
              <a:rPr lang="he-IL" sz="2200" b="1" dirty="0" smtClean="0">
                <a:solidFill>
                  <a:srgbClr val="C00000"/>
                </a:solidFill>
                <a:latin typeface="Narkisim" pitchFamily="34" charset="-79"/>
                <a:cs typeface="Narkisim" pitchFamily="34" charset="-79"/>
              </a:rPr>
              <a:t>התנאים למעגל חשמלי סגור:</a:t>
            </a:r>
          </a:p>
          <a:p>
            <a:r>
              <a:rPr lang="he-IL" sz="2200" dirty="0" smtClean="0">
                <a:latin typeface="Narkisim" pitchFamily="34" charset="-79"/>
                <a:cs typeface="Narkisim" pitchFamily="34" charset="-79"/>
              </a:rPr>
              <a:t>א. רצף של מוליכים מהדק אחד של הסוללה למשנהו.</a:t>
            </a:r>
          </a:p>
          <a:p>
            <a:r>
              <a:rPr lang="he-IL" sz="2200" dirty="0" smtClean="0">
                <a:latin typeface="Narkisim" pitchFamily="34" charset="-79"/>
                <a:cs typeface="Narkisim" pitchFamily="34" charset="-79"/>
              </a:rPr>
              <a:t>ב. רצף המאפשר קיומן של תופעות חשמליות, כמו הופעת אור בנורה.</a:t>
            </a:r>
            <a:endParaRPr lang="he-IL" sz="2200" dirty="0">
              <a:latin typeface="Narkisim" pitchFamily="34" charset="-79"/>
              <a:cs typeface="Narkisim" pitchFamily="34" charset="-79"/>
            </a:endParaRPr>
          </a:p>
        </p:txBody>
      </p:sp>
      <p:sp>
        <p:nvSpPr>
          <p:cNvPr id="6" name="מלבן 5"/>
          <p:cNvSpPr/>
          <p:nvPr/>
        </p:nvSpPr>
        <p:spPr>
          <a:xfrm>
            <a:off x="4248472" y="2708920"/>
            <a:ext cx="4572000" cy="1785104"/>
          </a:xfrm>
          <a:prstGeom prst="rect">
            <a:avLst/>
          </a:prstGeom>
        </p:spPr>
        <p:txBody>
          <a:bodyPr>
            <a:spAutoFit/>
          </a:bodyPr>
          <a:lstStyle/>
          <a:p>
            <a:pPr lvl="0"/>
            <a:r>
              <a:rPr lang="he-IL" sz="2200" dirty="0" smtClean="0">
                <a:solidFill>
                  <a:prstClr val="black"/>
                </a:solidFill>
                <a:latin typeface="Narkisim" pitchFamily="34" charset="-79"/>
                <a:cs typeface="Narkisim" pitchFamily="34" charset="-79"/>
              </a:rPr>
              <a:t>לפניכם שלושה איורים: א', ב', ג'. התבוננו וקבעו מהו התיקון הדרוש בכל אחד משלושת המעגלים, כדי שיחשב למעגל חשמלי סגור.</a:t>
            </a:r>
            <a:endParaRPr lang="he-IL" sz="2200" dirty="0" smtClean="0">
              <a:solidFill>
                <a:srgbClr val="C00000"/>
              </a:solidFill>
              <a:latin typeface="Narkisim" pitchFamily="34" charset="-79"/>
              <a:cs typeface="Narkisim" pitchFamily="34" charset="-79"/>
            </a:endParaRPr>
          </a:p>
          <a:p>
            <a:pPr lvl="0"/>
            <a:endParaRPr lang="he-IL" sz="2200" b="1" dirty="0">
              <a:solidFill>
                <a:srgbClr val="C00000"/>
              </a:solidFill>
              <a:latin typeface="Narkisim" pitchFamily="34" charset="-79"/>
              <a:cs typeface="Narkisim" pitchFamily="34" charset="-79"/>
            </a:endParaRPr>
          </a:p>
        </p:txBody>
      </p:sp>
      <p:sp>
        <p:nvSpPr>
          <p:cNvPr id="7" name="מלבן 6"/>
          <p:cNvSpPr/>
          <p:nvPr/>
        </p:nvSpPr>
        <p:spPr>
          <a:xfrm>
            <a:off x="179512" y="1412777"/>
            <a:ext cx="8684840" cy="1015663"/>
          </a:xfrm>
          <a:prstGeom prst="rect">
            <a:avLst/>
          </a:prstGeom>
        </p:spPr>
        <p:txBody>
          <a:bodyPr wrap="square">
            <a:spAutoFit/>
          </a:bodyPr>
          <a:lstStyle/>
          <a:p>
            <a:pPr lvl="0"/>
            <a:r>
              <a:rPr lang="he-IL" sz="2000" b="1" dirty="0">
                <a:solidFill>
                  <a:prstClr val="black"/>
                </a:solidFill>
                <a:latin typeface="Narkisim" pitchFamily="34" charset="-79"/>
                <a:cs typeface="Narkisim" pitchFamily="34" charset="-79"/>
              </a:rPr>
              <a:t>כאשר המעגל החשמלי סגור, הנורה מאירה, </a:t>
            </a:r>
            <a:r>
              <a:rPr lang="en-US" sz="2000" b="1" dirty="0" smtClean="0">
                <a:solidFill>
                  <a:prstClr val="black"/>
                </a:solidFill>
                <a:latin typeface="Narkisim" pitchFamily="34" charset="-79"/>
                <a:cs typeface="Narkisim" pitchFamily="34" charset="-79"/>
              </a:rPr>
              <a:t/>
            </a:r>
            <a:br>
              <a:rPr lang="en-US" sz="2000" b="1" dirty="0" smtClean="0">
                <a:solidFill>
                  <a:prstClr val="black"/>
                </a:solidFill>
                <a:latin typeface="Narkisim" pitchFamily="34" charset="-79"/>
                <a:cs typeface="Narkisim" pitchFamily="34" charset="-79"/>
              </a:rPr>
            </a:br>
            <a:r>
              <a:rPr lang="he-IL" sz="2000" b="1" dirty="0" smtClean="0">
                <a:solidFill>
                  <a:prstClr val="black"/>
                </a:solidFill>
                <a:latin typeface="Narkisim" pitchFamily="34" charset="-79"/>
                <a:cs typeface="Narkisim" pitchFamily="34" charset="-79"/>
              </a:rPr>
              <a:t>לחומרים </a:t>
            </a:r>
            <a:r>
              <a:rPr lang="he-IL" sz="2000" b="1" dirty="0">
                <a:solidFill>
                  <a:prstClr val="black"/>
                </a:solidFill>
                <a:latin typeface="Narkisim" pitchFamily="34" charset="-79"/>
                <a:cs typeface="Narkisim" pitchFamily="34" charset="-79"/>
              </a:rPr>
              <a:t>הסוגרים את המעגל החשמלי קוראים </a:t>
            </a:r>
            <a:r>
              <a:rPr lang="he-IL" sz="2000" b="1" dirty="0">
                <a:solidFill>
                  <a:srgbClr val="C00000"/>
                </a:solidFill>
                <a:latin typeface="Narkisim" pitchFamily="34" charset="-79"/>
                <a:cs typeface="Narkisim" pitchFamily="34" charset="-79"/>
              </a:rPr>
              <a:t>מוליכים, </a:t>
            </a:r>
            <a:r>
              <a:rPr lang="en-US" sz="2000" b="1" dirty="0" smtClean="0">
                <a:solidFill>
                  <a:srgbClr val="C00000"/>
                </a:solidFill>
                <a:latin typeface="Narkisim" pitchFamily="34" charset="-79"/>
                <a:cs typeface="Narkisim" pitchFamily="34" charset="-79"/>
              </a:rPr>
              <a:t/>
            </a:r>
            <a:br>
              <a:rPr lang="en-US" sz="2000" b="1" dirty="0" smtClean="0">
                <a:solidFill>
                  <a:srgbClr val="C00000"/>
                </a:solidFill>
                <a:latin typeface="Narkisim" pitchFamily="34" charset="-79"/>
                <a:cs typeface="Narkisim" pitchFamily="34" charset="-79"/>
              </a:rPr>
            </a:br>
            <a:r>
              <a:rPr lang="he-IL" sz="2000" b="1" dirty="0" smtClean="0">
                <a:solidFill>
                  <a:prstClr val="black"/>
                </a:solidFill>
                <a:latin typeface="Narkisim" pitchFamily="34" charset="-79"/>
                <a:cs typeface="Narkisim" pitchFamily="34" charset="-79"/>
              </a:rPr>
              <a:t>לחומרים </a:t>
            </a:r>
            <a:r>
              <a:rPr lang="he-IL" sz="2000" b="1" dirty="0">
                <a:solidFill>
                  <a:prstClr val="black"/>
                </a:solidFill>
                <a:latin typeface="Narkisim" pitchFamily="34" charset="-79"/>
                <a:cs typeface="Narkisim" pitchFamily="34" charset="-79"/>
              </a:rPr>
              <a:t>שאינם סוגרים את המעגל החשמלי קוראים </a:t>
            </a:r>
            <a:r>
              <a:rPr lang="he-IL" sz="2000" b="1" dirty="0" smtClean="0">
                <a:solidFill>
                  <a:srgbClr val="C00000"/>
                </a:solidFill>
                <a:latin typeface="Narkisim" pitchFamily="34" charset="-79"/>
                <a:cs typeface="Narkisim" pitchFamily="34" charset="-79"/>
              </a:rPr>
              <a:t>מבודדים.</a:t>
            </a:r>
          </a:p>
        </p:txBody>
      </p:sp>
    </p:spTree>
    <p:extLst>
      <p:ext uri="{BB962C8B-B14F-4D97-AF65-F5344CB8AC3E}">
        <p14:creationId xmlns:p14="http://schemas.microsoft.com/office/powerpoint/2010/main" val="8204822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b="1" dirty="0" smtClean="0"/>
              <a:t>מנגנוני בטיחות להגנה מפני נזקי התחשמלות</a:t>
            </a:r>
            <a:endParaRPr lang="he-IL" b="1" dirty="0"/>
          </a:p>
        </p:txBody>
      </p:sp>
      <p:sp>
        <p:nvSpPr>
          <p:cNvPr id="4" name="מציין מיקום תוכן 3"/>
          <p:cNvSpPr>
            <a:spLocks noGrp="1"/>
          </p:cNvSpPr>
          <p:nvPr>
            <p:ph idx="1"/>
          </p:nvPr>
        </p:nvSpPr>
        <p:spPr/>
        <p:txBody>
          <a:bodyPr>
            <a:normAutofit lnSpcReduction="10000"/>
          </a:bodyPr>
          <a:lstStyle/>
          <a:p>
            <a:r>
              <a:rPr lang="he-IL" dirty="0" smtClean="0"/>
              <a:t>תקלות כמו קצר או עומס יתר, גורמות לתקלות ונזקים במעגל החשמלי.</a:t>
            </a:r>
          </a:p>
          <a:p>
            <a:r>
              <a:rPr lang="he-IL" dirty="0" smtClean="0"/>
              <a:t>יתכנו תקלות נוספות שפגיעתן באדם קשה, תקלות כאלה עלולות להיגרם כתוצאה משימוש במכשיר חשמלי פגום.</a:t>
            </a:r>
          </a:p>
          <a:p>
            <a:r>
              <a:rPr lang="he-IL" dirty="0" smtClean="0"/>
              <a:t>מכשיר פגום עלול להזיק למשתמש בו.</a:t>
            </a:r>
          </a:p>
          <a:p>
            <a:r>
              <a:rPr lang="he-IL" dirty="0" smtClean="0"/>
              <a:t>יתכנו מצבים שבהם נותר מגע בין חוט חשמל לבין גוף המכשיר. מגע כזה נקרא. </a:t>
            </a:r>
            <a:r>
              <a:rPr lang="he-IL" b="1" dirty="0" smtClean="0">
                <a:solidFill>
                  <a:srgbClr val="C00000"/>
                </a:solidFill>
              </a:rPr>
              <a:t>"מגע גוף" </a:t>
            </a:r>
          </a:p>
          <a:p>
            <a:r>
              <a:rPr lang="he-IL" dirty="0" smtClean="0"/>
              <a:t>כאשר קיים במכשיר חשמלי "מגע גוף". המכשיר ממשיך לפעול ולא מורגש שהוא פגום. אך הנוגע בו עלול לקבל זרם ולהתחשמל.</a:t>
            </a:r>
          </a:p>
          <a:p>
            <a:pPr marL="0" indent="0">
              <a:buNone/>
            </a:pPr>
            <a:endParaRPr lang="he-IL" b="1" dirty="0">
              <a:solidFill>
                <a:srgbClr val="C00000"/>
              </a:solidFill>
            </a:endParaRPr>
          </a:p>
          <a:p>
            <a:r>
              <a:rPr lang="he-IL" b="1" dirty="0" smtClean="0">
                <a:solidFill>
                  <a:srgbClr val="C00000"/>
                </a:solidFill>
              </a:rPr>
              <a:t>לפניכם מספר תצלומים של מכשירי חשמל שבהם גוף המכשיר החשמלי והחוט המוליך נראים במצב תקין ובמצב פגום</a:t>
            </a:r>
          </a:p>
          <a:p>
            <a:pPr marL="0" indent="0">
              <a:buNone/>
            </a:pPr>
            <a:endParaRPr lang="he-IL" b="1" dirty="0">
              <a:solidFill>
                <a:srgbClr val="C00000"/>
              </a:solidFill>
            </a:endParaRPr>
          </a:p>
        </p:txBody>
      </p:sp>
    </p:spTree>
    <p:extLst>
      <p:ext uri="{BB962C8B-B14F-4D97-AF65-F5344CB8AC3E}">
        <p14:creationId xmlns:p14="http://schemas.microsoft.com/office/powerpoint/2010/main" val="8603740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Nimni\Desktop\חשמל\33.jpeg"/>
          <p:cNvPicPr>
            <a:picLocks noChangeAspect="1" noChangeArrowheads="1"/>
          </p:cNvPicPr>
          <p:nvPr/>
        </p:nvPicPr>
        <p:blipFill rotWithShape="1">
          <a:blip r:embed="rId2">
            <a:extLst>
              <a:ext uri="{28A0092B-C50C-407E-A947-70E740481C1C}">
                <a14:useLocalDpi xmlns:a14="http://schemas.microsoft.com/office/drawing/2010/main" val="0"/>
              </a:ext>
            </a:extLst>
          </a:blip>
          <a:srcRect t="30215"/>
          <a:stretch/>
        </p:blipFill>
        <p:spPr bwMode="auto">
          <a:xfrm>
            <a:off x="179512" y="1248267"/>
            <a:ext cx="5445475" cy="56097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5950" y="763213"/>
            <a:ext cx="5998218" cy="369332"/>
          </a:xfrm>
          <a:prstGeom prst="rect">
            <a:avLst/>
          </a:prstGeom>
          <a:noFill/>
        </p:spPr>
        <p:txBody>
          <a:bodyPr wrap="square" rtlCol="1">
            <a:spAutoFit/>
          </a:bodyPr>
          <a:lstStyle/>
          <a:p>
            <a:r>
              <a:rPr lang="he-IL" dirty="0" smtClean="0"/>
              <a:t> </a:t>
            </a:r>
            <a:r>
              <a:rPr lang="he-IL" b="1" dirty="0" smtClean="0"/>
              <a:t>מכשיר חשמלי תקין         מכשיר חשמלי עם פגם של "מגע גוף"</a:t>
            </a:r>
            <a:endParaRPr lang="he-IL" b="1" dirty="0"/>
          </a:p>
        </p:txBody>
      </p:sp>
      <p:sp>
        <p:nvSpPr>
          <p:cNvPr id="5" name="TextBox 4"/>
          <p:cNvSpPr txBox="1"/>
          <p:nvPr/>
        </p:nvSpPr>
        <p:spPr>
          <a:xfrm>
            <a:off x="6444207" y="1916832"/>
            <a:ext cx="2114553" cy="3970318"/>
          </a:xfrm>
          <a:prstGeom prst="rect">
            <a:avLst/>
          </a:prstGeom>
          <a:noFill/>
        </p:spPr>
        <p:txBody>
          <a:bodyPr wrap="square" rtlCol="1">
            <a:spAutoFit/>
          </a:bodyPr>
          <a:lstStyle/>
          <a:p>
            <a:r>
              <a:rPr lang="he-IL" sz="3600" b="1" dirty="0" smtClean="0"/>
              <a:t>כיצד יכול מכשיר חשמלי פגום להזיק למשתמש בו?</a:t>
            </a:r>
            <a:endParaRPr lang="he-IL" sz="3600" b="1" dirty="0"/>
          </a:p>
        </p:txBody>
      </p:sp>
    </p:spTree>
    <p:extLst>
      <p:ext uri="{BB962C8B-B14F-4D97-AF65-F5344CB8AC3E}">
        <p14:creationId xmlns:p14="http://schemas.microsoft.com/office/powerpoint/2010/main" val="5172931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332656"/>
            <a:ext cx="8229600" cy="990600"/>
          </a:xfrm>
        </p:spPr>
        <p:txBody>
          <a:bodyPr>
            <a:normAutofit fontScale="90000"/>
          </a:bodyPr>
          <a:lstStyle/>
          <a:p>
            <a:r>
              <a:rPr lang="he-IL" b="1" dirty="0" smtClean="0"/>
              <a:t>כיצד ניתן להתגונן מפני מכשירים מסוכנים?</a:t>
            </a:r>
            <a:endParaRPr lang="he-IL" b="1" dirty="0"/>
          </a:p>
        </p:txBody>
      </p:sp>
      <p:pic>
        <p:nvPicPr>
          <p:cNvPr id="6146" name="Picture 2" descr="C:\Users\Nimni\Desktop\חשמל\34.jpeg"/>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t="31771"/>
          <a:stretch/>
        </p:blipFill>
        <p:spPr bwMode="auto">
          <a:xfrm>
            <a:off x="0" y="1376516"/>
            <a:ext cx="5358172" cy="536485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508104" y="1926036"/>
            <a:ext cx="3456384" cy="3908762"/>
          </a:xfrm>
          <a:prstGeom prst="rect">
            <a:avLst/>
          </a:prstGeom>
          <a:noFill/>
        </p:spPr>
        <p:txBody>
          <a:bodyPr wrap="square" rtlCol="1">
            <a:spAutoFit/>
          </a:bodyPr>
          <a:lstStyle/>
          <a:p>
            <a:r>
              <a:rPr lang="he-IL" sz="3200" b="1" dirty="0" smtClean="0"/>
              <a:t>1. הֵאֳרַקָה</a:t>
            </a:r>
            <a:endParaRPr lang="en-US" sz="3200" b="1" dirty="0" smtClean="0"/>
          </a:p>
          <a:p>
            <a:r>
              <a:rPr lang="he-IL" sz="2400" dirty="0" smtClean="0">
                <a:latin typeface="Narkisim" pitchFamily="34" charset="-79"/>
                <a:cs typeface="Narkisim" pitchFamily="34" charset="-79"/>
              </a:rPr>
              <a:t>כדי להקטין את סכנת ההתחשמלות ממכשיר שיש בו תקלה של "מגע גוף" אנו מחברים את המכשיר החשמלי לאדמה.</a:t>
            </a:r>
          </a:p>
          <a:p>
            <a:endParaRPr lang="he-IL" sz="2400" dirty="0">
              <a:latin typeface="Narkisim" pitchFamily="34" charset="-79"/>
              <a:cs typeface="Narkisim" pitchFamily="34" charset="-79"/>
            </a:endParaRPr>
          </a:p>
          <a:p>
            <a:r>
              <a:rPr lang="he-IL" sz="2400" dirty="0" smtClean="0">
                <a:latin typeface="Narkisim" pitchFamily="34" charset="-79"/>
                <a:cs typeface="Narkisim" pitchFamily="34" charset="-79"/>
              </a:rPr>
              <a:t>חיבור של מכשיר לאדמה באמצעות חוט חשמל נקרא הארקה</a:t>
            </a:r>
            <a:endParaRPr lang="he-IL" sz="2400" dirty="0">
              <a:latin typeface="Narkisim" pitchFamily="34" charset="-79"/>
              <a:cs typeface="Narkisim" pitchFamily="34" charset="-79"/>
            </a:endParaRPr>
          </a:p>
        </p:txBody>
      </p:sp>
    </p:spTree>
    <p:extLst>
      <p:ext uri="{BB962C8B-B14F-4D97-AF65-F5344CB8AC3E}">
        <p14:creationId xmlns:p14="http://schemas.microsoft.com/office/powerpoint/2010/main" val="7888547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Nimni\Desktop\חשמל\36.jpeg"/>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10328" t="10821" r="29565" b="65214"/>
          <a:stretch/>
        </p:blipFill>
        <p:spPr bwMode="auto">
          <a:xfrm>
            <a:off x="592667" y="356587"/>
            <a:ext cx="3619293" cy="21664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Nimni\Desktop\חשמל\36.jpe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4216"/>
          <a:stretch/>
        </p:blipFill>
        <p:spPr bwMode="auto">
          <a:xfrm>
            <a:off x="395536" y="2276872"/>
            <a:ext cx="5459000" cy="457192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004048" y="908720"/>
            <a:ext cx="3744416" cy="646331"/>
          </a:xfrm>
          <a:prstGeom prst="rect">
            <a:avLst/>
          </a:prstGeom>
          <a:noFill/>
        </p:spPr>
        <p:txBody>
          <a:bodyPr wrap="square" rtlCol="1">
            <a:spAutoFit/>
          </a:bodyPr>
          <a:lstStyle/>
          <a:p>
            <a:r>
              <a:rPr lang="he-IL" b="1" dirty="0" smtClean="0"/>
              <a:t>הדק שלישי מחובר לאדמה באמצעות צינור מתכת</a:t>
            </a:r>
            <a:endParaRPr lang="he-IL" b="1" dirty="0"/>
          </a:p>
        </p:txBody>
      </p:sp>
      <p:sp>
        <p:nvSpPr>
          <p:cNvPr id="7" name="TextBox 6"/>
          <p:cNvSpPr txBox="1"/>
          <p:nvPr/>
        </p:nvSpPr>
        <p:spPr>
          <a:xfrm>
            <a:off x="5139515" y="3753520"/>
            <a:ext cx="3744416" cy="369332"/>
          </a:xfrm>
          <a:prstGeom prst="rect">
            <a:avLst/>
          </a:prstGeom>
          <a:noFill/>
        </p:spPr>
        <p:txBody>
          <a:bodyPr wrap="square" rtlCol="1">
            <a:spAutoFit/>
          </a:bodyPr>
          <a:lstStyle/>
          <a:p>
            <a:r>
              <a:rPr lang="he-IL" b="1" dirty="0" smtClean="0"/>
              <a:t>לפניכם מעגל חשמלי שלם</a:t>
            </a:r>
            <a:endParaRPr lang="he-IL" b="1" dirty="0"/>
          </a:p>
        </p:txBody>
      </p:sp>
    </p:spTree>
    <p:extLst>
      <p:ext uri="{BB962C8B-B14F-4D97-AF65-F5344CB8AC3E}">
        <p14:creationId xmlns:p14="http://schemas.microsoft.com/office/powerpoint/2010/main" val="31301663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539388"/>
            <a:ext cx="8568952" cy="3077766"/>
          </a:xfrm>
          <a:prstGeom prst="rect">
            <a:avLst/>
          </a:prstGeom>
          <a:noFill/>
        </p:spPr>
        <p:txBody>
          <a:bodyPr wrap="square" rtlCol="1">
            <a:spAutoFit/>
          </a:bodyPr>
          <a:lstStyle/>
          <a:p>
            <a:r>
              <a:rPr lang="he-IL" dirty="0" smtClean="0">
                <a:latin typeface="Narkisim" pitchFamily="34" charset="-79"/>
                <a:cs typeface="Narkisim" pitchFamily="34" charset="-79"/>
              </a:rPr>
              <a:t>כאשר זרם חשמלי עובר במכשיר, שיש בו פגם מסוג  "מגע גוף", חלק מהזרם עובר באמצעות חוט ההארקה לאדמה, אבל חלק אחר של הזרם עלול לעבור דרך גוף האדם שנוגע במכשיר.</a:t>
            </a:r>
          </a:p>
          <a:p>
            <a:r>
              <a:rPr lang="he-IL" dirty="0" smtClean="0">
                <a:latin typeface="Narkisim" pitchFamily="34" charset="-79"/>
                <a:cs typeface="Narkisim" pitchFamily="34" charset="-79"/>
              </a:rPr>
              <a:t>לפיכך חשוב לזכור כי מכשיר חשמלי, שיש בו הארקה, אינו מונע את סכנת ההתחשמלות, אלא רק מקטין את נזקיה.</a:t>
            </a:r>
          </a:p>
          <a:p>
            <a:r>
              <a:rPr lang="he-IL" dirty="0" smtClean="0">
                <a:latin typeface="Narkisim" pitchFamily="34" charset="-79"/>
                <a:cs typeface="Narkisim" pitchFamily="34" charset="-79"/>
              </a:rPr>
              <a:t>מכשיר חשמלי שיש בו תקלה מסוג "מגע גוף" הוא מסוכן. המכשיר עלול לחשמל את המשתמש בו.</a:t>
            </a:r>
          </a:p>
          <a:p>
            <a:endParaRPr lang="he-IL" dirty="0"/>
          </a:p>
          <a:p>
            <a:r>
              <a:rPr lang="he-IL" sz="3200" b="1" dirty="0" smtClean="0">
                <a:solidFill>
                  <a:schemeClr val="bg2">
                    <a:lumMod val="25000"/>
                  </a:schemeClr>
                </a:solidFill>
              </a:rPr>
              <a:t>2. ממסר פחת זרם- מכשיר נגד התחשמלות</a:t>
            </a:r>
          </a:p>
          <a:p>
            <a:r>
              <a:rPr lang="he-IL" dirty="0" smtClean="0">
                <a:latin typeface="Narkisim" pitchFamily="34" charset="-79"/>
                <a:cs typeface="Narkisim" pitchFamily="34" charset="-79"/>
              </a:rPr>
              <a:t>ממסר פחת זרם פותח את המעגל החשמלי ברגע, שבו עוצמת הזרם היוצאת ממנו קטנה מעוצמת הזרם הנכנסת אליו. מצב כזה מתרחש, כאשר יש מעבר זרם חשמלי מהמוליכים אל גוף כלשהו מחוץ למעגל החשמלי.</a:t>
            </a:r>
            <a:endParaRPr lang="he-IL" dirty="0">
              <a:latin typeface="Narkisim" pitchFamily="34" charset="-79"/>
              <a:cs typeface="Narkisim" pitchFamily="34" charset="-79"/>
            </a:endParaRPr>
          </a:p>
        </p:txBody>
      </p:sp>
      <p:pic>
        <p:nvPicPr>
          <p:cNvPr id="8195" name="Picture 3" descr="C:\Users\Nimni\Desktop\חשמל\38.jpeg"/>
          <p:cNvPicPr>
            <a:picLocks noChangeAspect="1" noChangeArrowheads="1"/>
          </p:cNvPicPr>
          <p:nvPr/>
        </p:nvPicPr>
        <p:blipFill rotWithShape="1">
          <a:blip r:embed="rId2">
            <a:extLst>
              <a:ext uri="{28A0092B-C50C-407E-A947-70E740481C1C}">
                <a14:useLocalDpi xmlns:a14="http://schemas.microsoft.com/office/drawing/2010/main" val="0"/>
              </a:ext>
            </a:extLst>
          </a:blip>
          <a:srcRect l="2986" t="6778" b="65591"/>
          <a:stretch/>
        </p:blipFill>
        <p:spPr bwMode="auto">
          <a:xfrm>
            <a:off x="323528" y="4171151"/>
            <a:ext cx="4892882" cy="214498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Nimni\Desktop\חשמל\38.jpeg"/>
          <p:cNvPicPr>
            <a:picLocks noChangeAspect="1" noChangeArrowheads="1"/>
          </p:cNvPicPr>
          <p:nvPr/>
        </p:nvPicPr>
        <p:blipFill rotWithShape="1">
          <a:blip r:embed="rId2">
            <a:extLst>
              <a:ext uri="{28A0092B-C50C-407E-A947-70E740481C1C}">
                <a14:useLocalDpi xmlns:a14="http://schemas.microsoft.com/office/drawing/2010/main" val="0"/>
              </a:ext>
            </a:extLst>
          </a:blip>
          <a:srcRect l="12321" t="46619" r="20866" b="10191"/>
          <a:stretch/>
        </p:blipFill>
        <p:spPr bwMode="auto">
          <a:xfrm>
            <a:off x="4860032" y="3505200"/>
            <a:ext cx="3369733"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2926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Nimni\Desktop\חשמל\39.jpe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1465" t="2778" r="36480" b="61601"/>
          <a:stretch/>
        </p:blipFill>
        <p:spPr bwMode="auto">
          <a:xfrm>
            <a:off x="395536" y="404664"/>
            <a:ext cx="2734300" cy="28083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43808" y="548680"/>
            <a:ext cx="5832648" cy="6986528"/>
          </a:xfrm>
          <a:prstGeom prst="rect">
            <a:avLst/>
          </a:prstGeom>
          <a:noFill/>
        </p:spPr>
        <p:txBody>
          <a:bodyPr wrap="square" rtlCol="1">
            <a:spAutoFit/>
          </a:bodyPr>
          <a:lstStyle/>
          <a:p>
            <a:r>
              <a:rPr lang="he-IL" sz="3200" b="1" dirty="0" smtClean="0">
                <a:latin typeface="Narkisim" pitchFamily="34" charset="-79"/>
                <a:cs typeface="Narkisim" pitchFamily="34" charset="-79"/>
              </a:rPr>
              <a:t>מראה חיצוני של ממסר פחת זרם</a:t>
            </a:r>
          </a:p>
          <a:p>
            <a:r>
              <a:rPr lang="he-IL" dirty="0" smtClean="0"/>
              <a:t>פתיחת המעגל ע"י "ממסר פחת זרם" מפסיקה את מעבר הזרם במוליכים. כך נמנעת הסכנה של קבלת מכת חשמל.</a:t>
            </a:r>
          </a:p>
          <a:p>
            <a:endParaRPr lang="he-IL" dirty="0"/>
          </a:p>
          <a:p>
            <a:endParaRPr lang="he-IL" dirty="0" smtClean="0"/>
          </a:p>
          <a:p>
            <a:r>
              <a:rPr lang="he-IL" sz="3200" b="1" dirty="0" smtClean="0">
                <a:solidFill>
                  <a:schemeClr val="bg2">
                    <a:lumMod val="25000"/>
                  </a:schemeClr>
                </a:solidFill>
              </a:rPr>
              <a:t>3. מבטח חשמלי- מתקן בטיחות מפני עלייה חריגה בטמפרטורת המוליכים</a:t>
            </a:r>
          </a:p>
          <a:p>
            <a:r>
              <a:rPr lang="he-IL" sz="1600" dirty="0" smtClean="0">
                <a:latin typeface="Narkisim" pitchFamily="34" charset="-79"/>
                <a:cs typeface="Narkisim" pitchFamily="34" charset="-79"/>
              </a:rPr>
              <a:t>המבטח החשמלי כשמו כן הוא. </a:t>
            </a:r>
            <a:r>
              <a:rPr lang="he-IL" sz="1600" dirty="0" smtClean="0">
                <a:solidFill>
                  <a:srgbClr val="C00000"/>
                </a:solidFill>
                <a:latin typeface="Narkisim" pitchFamily="34" charset="-79"/>
                <a:cs typeface="Narkisim" pitchFamily="34" charset="-79"/>
              </a:rPr>
              <a:t>נועד למנוע נזקים</a:t>
            </a:r>
            <a:r>
              <a:rPr lang="he-IL" sz="1600" dirty="0" smtClean="0">
                <a:latin typeface="Narkisim" pitchFamily="34" charset="-79"/>
                <a:cs typeface="Narkisim" pitchFamily="34" charset="-79"/>
              </a:rPr>
              <a:t>, העלולים להיגרם </a:t>
            </a:r>
            <a:r>
              <a:rPr lang="he-IL" sz="1600" dirty="0" smtClean="0">
                <a:solidFill>
                  <a:srgbClr val="C00000"/>
                </a:solidFill>
                <a:latin typeface="Narkisim" pitchFamily="34" charset="-79"/>
                <a:cs typeface="Narkisim" pitchFamily="34" charset="-79"/>
              </a:rPr>
              <a:t>במצבים של גדילה פתאומית בעוצמת הזרם</a:t>
            </a:r>
            <a:r>
              <a:rPr lang="he-IL" sz="1600" dirty="0" smtClean="0">
                <a:latin typeface="Narkisim" pitchFamily="34" charset="-79"/>
                <a:cs typeface="Narkisim" pitchFamily="34" charset="-79"/>
              </a:rPr>
              <a:t>. המבטח החשמלי אינו מסוגל למנוע מצבי קצר. תפקידו לפתוח את המעגל במקרה של קצר או עומס יתר.</a:t>
            </a:r>
          </a:p>
          <a:p>
            <a:endParaRPr lang="he-IL" sz="1600" dirty="0">
              <a:latin typeface="Narkisim" pitchFamily="34" charset="-79"/>
              <a:cs typeface="Narkisim" pitchFamily="34" charset="-79"/>
            </a:endParaRPr>
          </a:p>
          <a:p>
            <a:r>
              <a:rPr lang="he-IL" sz="1600" b="1" dirty="0" smtClean="0">
                <a:solidFill>
                  <a:srgbClr val="C00000"/>
                </a:solidFill>
                <a:latin typeface="Narkisim" pitchFamily="34" charset="-79"/>
                <a:cs typeface="Narkisim" pitchFamily="34" charset="-79"/>
              </a:rPr>
              <a:t>המבטח החשמלי פותח את המעגל, כאשר עובר במעגל זרם בעל עוצמה גדולה מהרגיל</a:t>
            </a:r>
          </a:p>
          <a:p>
            <a:r>
              <a:rPr lang="he-IL" sz="2000" b="1" dirty="0" smtClean="0">
                <a:latin typeface="Narkisim" pitchFamily="34" charset="-79"/>
                <a:cs typeface="Narkisim" pitchFamily="34" charset="-79"/>
              </a:rPr>
              <a:t>בכל מבנה שאליו מגיע זרם חשמלי בעוצמה המסוכנת לאדם יש להתקין:</a:t>
            </a:r>
          </a:p>
          <a:p>
            <a:r>
              <a:rPr lang="he-IL" sz="2000" b="1" dirty="0" smtClean="0">
                <a:latin typeface="Narkisim" pitchFamily="34" charset="-79"/>
                <a:cs typeface="Narkisim" pitchFamily="34" charset="-79"/>
              </a:rPr>
              <a:t>א. ממסר פחת זרם- למניעת סכנה ממכות חשמל</a:t>
            </a:r>
          </a:p>
          <a:p>
            <a:r>
              <a:rPr lang="he-IL" sz="2000" b="1" dirty="0" smtClean="0">
                <a:latin typeface="Narkisim" pitchFamily="34" charset="-79"/>
                <a:cs typeface="Narkisim" pitchFamily="34" charset="-79"/>
              </a:rPr>
              <a:t>ב. מבטח חשמלי למניעת נזקי קצר ועומס יתר.</a:t>
            </a:r>
            <a:endParaRPr lang="he-IL" sz="2000" b="1" dirty="0">
              <a:latin typeface="Narkisim" pitchFamily="34" charset="-79"/>
              <a:cs typeface="Narkisim" pitchFamily="34" charset="-79"/>
            </a:endParaRPr>
          </a:p>
          <a:p>
            <a:endParaRPr lang="he-IL" dirty="0" smtClean="0"/>
          </a:p>
          <a:p>
            <a:endParaRPr lang="he-IL" dirty="0"/>
          </a:p>
          <a:p>
            <a:endParaRPr lang="he-IL" dirty="0" smtClean="0"/>
          </a:p>
          <a:p>
            <a:endParaRPr lang="he-IL" dirty="0"/>
          </a:p>
        </p:txBody>
      </p:sp>
    </p:spTree>
    <p:extLst>
      <p:ext uri="{BB962C8B-B14F-4D97-AF65-F5344CB8AC3E}">
        <p14:creationId xmlns:p14="http://schemas.microsoft.com/office/powerpoint/2010/main" val="11259860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468313" y="404664"/>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itchFamily="34" charset="0"/>
                <a:cs typeface="Arial" pitchFamily="34" charset="0"/>
              </a:defRPr>
            </a:lvl2pPr>
            <a:lvl3pPr algn="ctr" rtl="1" eaLnBrk="0" fontAlgn="base" hangingPunct="0">
              <a:spcBef>
                <a:spcPct val="0"/>
              </a:spcBef>
              <a:spcAft>
                <a:spcPct val="0"/>
              </a:spcAft>
              <a:defRPr sz="4400">
                <a:solidFill>
                  <a:schemeClr val="tx2"/>
                </a:solidFill>
                <a:latin typeface="Arial" pitchFamily="34" charset="0"/>
                <a:cs typeface="Arial" pitchFamily="34" charset="0"/>
              </a:defRPr>
            </a:lvl3pPr>
            <a:lvl4pPr algn="ctr" rtl="1" eaLnBrk="0" fontAlgn="base" hangingPunct="0">
              <a:spcBef>
                <a:spcPct val="0"/>
              </a:spcBef>
              <a:spcAft>
                <a:spcPct val="0"/>
              </a:spcAft>
              <a:defRPr sz="4400">
                <a:solidFill>
                  <a:schemeClr val="tx2"/>
                </a:solidFill>
                <a:latin typeface="Arial" pitchFamily="34" charset="0"/>
                <a:cs typeface="Arial" pitchFamily="34" charset="0"/>
              </a:defRPr>
            </a:lvl4pPr>
            <a:lvl5pPr algn="ctr" rtl="1"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he-IL" altLang="he-IL" sz="4400" b="0" i="0" u="none" strike="noStrike" kern="0" cap="none" spc="0" normalizeH="0" baseline="0" noProof="0" dirty="0" smtClean="0">
                <a:ln>
                  <a:noFill/>
                </a:ln>
                <a:solidFill>
                  <a:srgbClr val="000000"/>
                </a:solidFill>
                <a:effectLst/>
                <a:uLnTx/>
                <a:uFillTx/>
                <a:latin typeface="Narkisim" panose="020E0502050101010101" pitchFamily="34" charset="-79"/>
                <a:cs typeface="Narkisim" panose="020E0502050101010101" pitchFamily="34" charset="-79"/>
              </a:rPr>
              <a:t>חיבור מעגל חשמלי במקביל </a:t>
            </a:r>
            <a:endParaRPr kumimoji="0" lang="en-US" altLang="he-IL" sz="4400" b="0" i="0" u="none" strike="noStrike" kern="0" cap="none" spc="0" normalizeH="0" baseline="0" noProof="0" dirty="0" smtClean="0">
              <a:ln>
                <a:noFill/>
              </a:ln>
              <a:solidFill>
                <a:srgbClr val="000000"/>
              </a:solidFill>
              <a:effectLst/>
              <a:uLnTx/>
              <a:uFillTx/>
              <a:latin typeface="Narkisim" panose="020E0502050101010101" pitchFamily="34" charset="-79"/>
              <a:cs typeface="Narkisim" panose="020E0502050101010101" pitchFamily="34" charset="-79"/>
            </a:endParaRPr>
          </a:p>
        </p:txBody>
      </p:sp>
      <p:sp>
        <p:nvSpPr>
          <p:cNvPr id="6" name="Rectangle 5"/>
          <p:cNvSpPr txBox="1">
            <a:spLocks noChangeArrowheads="1"/>
          </p:cNvSpPr>
          <p:nvPr/>
        </p:nvSpPr>
        <p:spPr bwMode="auto">
          <a:xfrm>
            <a:off x="399213" y="1700808"/>
            <a:ext cx="8229600" cy="218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marL="342900" marR="0" lvl="0" indent="-342900" algn="r" defTabSz="914400" rtl="1" eaLnBrk="1" fontAlgn="base" latinLnBrk="0" hangingPunct="1">
              <a:lnSpc>
                <a:spcPct val="100000"/>
              </a:lnSpc>
              <a:spcBef>
                <a:spcPct val="20000"/>
              </a:spcBef>
              <a:spcAft>
                <a:spcPct val="0"/>
              </a:spcAft>
              <a:buClrTx/>
              <a:buSzTx/>
              <a:buFontTx/>
              <a:buChar char="•"/>
              <a:tabLst/>
              <a:defRPr/>
            </a:pPr>
            <a:r>
              <a:rPr kumimoji="0" lang="he-IL" altLang="he-IL" sz="2800" b="0" i="0" u="none" strike="noStrike" kern="0" cap="none" spc="0" normalizeH="0" baseline="0" noProof="0" dirty="0" smtClean="0">
                <a:ln>
                  <a:noFill/>
                </a:ln>
                <a:solidFill>
                  <a:srgbClr val="000000"/>
                </a:solidFill>
                <a:effectLst/>
                <a:uLnTx/>
                <a:uFillTx/>
                <a:latin typeface="Narkisim" panose="020E0502050101010101" pitchFamily="34" charset="-79"/>
                <a:cs typeface="Narkisim" panose="020E0502050101010101" pitchFamily="34" charset="-79"/>
              </a:rPr>
              <a:t>חיבור </a:t>
            </a:r>
            <a:r>
              <a:rPr kumimoji="0" lang="he-IL" altLang="he-IL" sz="2800" b="1" i="0" u="none" strike="noStrike" kern="0" cap="none" spc="0" normalizeH="0" baseline="0" noProof="0" dirty="0" smtClean="0">
                <a:ln>
                  <a:noFill/>
                </a:ln>
                <a:solidFill>
                  <a:srgbClr val="C00000"/>
                </a:solidFill>
                <a:effectLst/>
                <a:uLnTx/>
                <a:uFillTx/>
                <a:latin typeface="Narkisim" panose="020E0502050101010101" pitchFamily="34" charset="-79"/>
                <a:cs typeface="Narkisim" panose="020E0502050101010101" pitchFamily="34" charset="-79"/>
              </a:rPr>
              <a:t>במקביל</a:t>
            </a:r>
            <a:r>
              <a:rPr kumimoji="0" lang="he-IL" altLang="he-IL" sz="2800" b="0" i="0" u="none" strike="noStrike" kern="0" cap="none" spc="0" normalizeH="0" baseline="0" noProof="0" dirty="0" smtClean="0">
                <a:ln>
                  <a:noFill/>
                </a:ln>
                <a:solidFill>
                  <a:srgbClr val="000000"/>
                </a:solidFill>
                <a:effectLst/>
                <a:uLnTx/>
                <a:uFillTx/>
                <a:latin typeface="Narkisim" panose="020E0502050101010101" pitchFamily="34" charset="-79"/>
                <a:cs typeface="Narkisim" panose="020E0502050101010101" pitchFamily="34" charset="-79"/>
              </a:rPr>
              <a:t> הוא חיבור שבו כל אחד מהמכשירים החשמליים מחובר באופן עצמאי למקור חשמל.</a:t>
            </a:r>
            <a:br>
              <a:rPr kumimoji="0" lang="he-IL" altLang="he-IL" sz="2800" b="0" i="0" u="none" strike="noStrike" kern="0" cap="none" spc="0" normalizeH="0" baseline="0" noProof="0" dirty="0" smtClean="0">
                <a:ln>
                  <a:noFill/>
                </a:ln>
                <a:solidFill>
                  <a:srgbClr val="000000"/>
                </a:solidFill>
                <a:effectLst/>
                <a:uLnTx/>
                <a:uFillTx/>
                <a:latin typeface="Narkisim" panose="020E0502050101010101" pitchFamily="34" charset="-79"/>
                <a:cs typeface="Narkisim" panose="020E0502050101010101" pitchFamily="34" charset="-79"/>
              </a:rPr>
            </a:br>
            <a:r>
              <a:rPr kumimoji="0" lang="he-IL" altLang="he-IL" sz="2800" b="0" i="0" u="none" strike="noStrike" kern="0" cap="none" spc="0" normalizeH="0" baseline="0" noProof="0" dirty="0" smtClean="0">
                <a:ln>
                  <a:noFill/>
                </a:ln>
                <a:solidFill>
                  <a:srgbClr val="000000"/>
                </a:solidFill>
                <a:effectLst/>
                <a:uLnTx/>
                <a:uFillTx/>
                <a:latin typeface="Narkisim" panose="020E0502050101010101" pitchFamily="34" charset="-79"/>
                <a:cs typeface="Narkisim" panose="020E0502050101010101" pitchFamily="34" charset="-79"/>
              </a:rPr>
              <a:t>כך נוצרים מספר מעגלים חשמליים, שאינם תלויים האחד בשני. </a:t>
            </a:r>
            <a:endParaRPr kumimoji="0" lang="en-US" altLang="he-IL" sz="2800" b="0" i="0" u="none" strike="noStrike" kern="0" cap="none" spc="0" normalizeH="0" baseline="0" noProof="0" dirty="0" smtClean="0">
              <a:ln>
                <a:noFill/>
              </a:ln>
              <a:solidFill>
                <a:srgbClr val="000000"/>
              </a:solidFill>
              <a:effectLst/>
              <a:uLnTx/>
              <a:uFillTx/>
              <a:latin typeface="Narkisim" panose="020E0502050101010101" pitchFamily="34" charset="-79"/>
              <a:cs typeface="Narkisim" panose="020E0502050101010101" pitchFamily="34" charset="-79"/>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127" y="4508500"/>
            <a:ext cx="5722938"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13664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72966" y="47958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itchFamily="34" charset="0"/>
                <a:cs typeface="Arial" pitchFamily="34" charset="0"/>
              </a:defRPr>
            </a:lvl2pPr>
            <a:lvl3pPr algn="ctr" rtl="1" eaLnBrk="0" fontAlgn="base" hangingPunct="0">
              <a:spcBef>
                <a:spcPct val="0"/>
              </a:spcBef>
              <a:spcAft>
                <a:spcPct val="0"/>
              </a:spcAft>
              <a:defRPr sz="4400">
                <a:solidFill>
                  <a:schemeClr val="tx2"/>
                </a:solidFill>
                <a:latin typeface="Arial" pitchFamily="34" charset="0"/>
                <a:cs typeface="Arial" pitchFamily="34" charset="0"/>
              </a:defRPr>
            </a:lvl3pPr>
            <a:lvl4pPr algn="ctr" rtl="1" eaLnBrk="0" fontAlgn="base" hangingPunct="0">
              <a:spcBef>
                <a:spcPct val="0"/>
              </a:spcBef>
              <a:spcAft>
                <a:spcPct val="0"/>
              </a:spcAft>
              <a:defRPr sz="4400">
                <a:solidFill>
                  <a:schemeClr val="tx2"/>
                </a:solidFill>
                <a:latin typeface="Arial" pitchFamily="34" charset="0"/>
                <a:cs typeface="Arial" pitchFamily="34" charset="0"/>
              </a:defRPr>
            </a:lvl4pPr>
            <a:lvl5pPr algn="ctr" rtl="1"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he-IL" altLang="he-IL" sz="4000" b="1" i="0" u="sng" strike="noStrike" kern="0" cap="none" spc="0" normalizeH="0" baseline="0" noProof="0" dirty="0" smtClean="0">
                <a:ln>
                  <a:noFill/>
                </a:ln>
                <a:solidFill>
                  <a:srgbClr val="C00000"/>
                </a:solidFill>
                <a:effectLst/>
                <a:uLnTx/>
                <a:uFillTx/>
                <a:latin typeface="Narkisim" panose="020E0502050101010101" pitchFamily="34" charset="-79"/>
                <a:cs typeface="Narkisim" panose="020E0502050101010101" pitchFamily="34" charset="-79"/>
              </a:rPr>
              <a:t>בבית מחברים מכשירים במקביל ולא בטור . מדוע ?</a:t>
            </a:r>
            <a:endParaRPr kumimoji="0" lang="en-US" altLang="he-IL" sz="4000" b="1" i="0" u="sng" strike="noStrike" kern="0" cap="none" spc="0" normalizeH="0" baseline="0" noProof="0" dirty="0" smtClean="0">
              <a:ln>
                <a:noFill/>
              </a:ln>
              <a:solidFill>
                <a:srgbClr val="C00000"/>
              </a:solidFill>
              <a:effectLst/>
              <a:uLnTx/>
              <a:uFillTx/>
              <a:latin typeface="Narkisim" panose="020E0502050101010101" pitchFamily="34" charset="-79"/>
              <a:cs typeface="Narkisim" panose="020E0502050101010101" pitchFamily="34" charset="-79"/>
            </a:endParaRPr>
          </a:p>
        </p:txBody>
      </p:sp>
      <p:sp>
        <p:nvSpPr>
          <p:cNvPr id="5" name="Rectangle 3"/>
          <p:cNvSpPr txBox="1">
            <a:spLocks noChangeArrowheads="1"/>
          </p:cNvSpPr>
          <p:nvPr/>
        </p:nvSpPr>
        <p:spPr bwMode="auto">
          <a:xfrm>
            <a:off x="472966" y="191683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marL="342900" marR="0" lvl="0" indent="-342900" algn="r" defTabSz="914400" rtl="1" eaLnBrk="1" fontAlgn="base" latinLnBrk="0" hangingPunct="1">
              <a:lnSpc>
                <a:spcPct val="100000"/>
              </a:lnSpc>
              <a:spcBef>
                <a:spcPct val="20000"/>
              </a:spcBef>
              <a:spcAft>
                <a:spcPct val="0"/>
              </a:spcAft>
              <a:buClrTx/>
              <a:buSzTx/>
              <a:buFontTx/>
              <a:buChar char="•"/>
              <a:tabLst/>
              <a:defRPr/>
            </a:pPr>
            <a:r>
              <a:rPr kumimoji="0" lang="he-IL" altLang="he-IL" sz="3200" b="0" i="0" u="sng" strike="noStrike" kern="0" cap="none" spc="0" normalizeH="0" baseline="0" noProof="0" dirty="0" smtClean="0">
                <a:ln>
                  <a:noFill/>
                </a:ln>
                <a:solidFill>
                  <a:srgbClr val="000000"/>
                </a:solidFill>
                <a:effectLst/>
                <a:uLnTx/>
                <a:uFillTx/>
                <a:latin typeface="Narkisim" panose="020E0502050101010101" pitchFamily="34" charset="-79"/>
                <a:cs typeface="Narkisim" panose="020E0502050101010101" pitchFamily="34" charset="-79"/>
              </a:rPr>
              <a:t>הסיבות לחיבור מכשירים בבית במקביל ולא בטור</a:t>
            </a:r>
            <a:endParaRPr kumimoji="0" lang="he-IL" altLang="he-IL" sz="3200" b="0" i="0" u="none" strike="noStrike" kern="0" cap="none" spc="0" normalizeH="0" baseline="0" noProof="0" dirty="0" smtClean="0">
              <a:ln>
                <a:noFill/>
              </a:ln>
              <a:solidFill>
                <a:srgbClr val="000000"/>
              </a:solidFill>
              <a:effectLst/>
              <a:uLnTx/>
              <a:uFillTx/>
              <a:latin typeface="Narkisim" panose="020E0502050101010101" pitchFamily="34" charset="-79"/>
              <a:cs typeface="Narkisim" panose="020E0502050101010101" pitchFamily="34" charset="-79"/>
            </a:endParaRPr>
          </a:p>
          <a:p>
            <a:pPr marL="742950" marR="0" lvl="1" indent="-285750" algn="r" defTabSz="914400" rtl="1" eaLnBrk="1" fontAlgn="base" latinLnBrk="0" hangingPunct="1">
              <a:lnSpc>
                <a:spcPct val="100000"/>
              </a:lnSpc>
              <a:spcBef>
                <a:spcPct val="20000"/>
              </a:spcBef>
              <a:spcAft>
                <a:spcPct val="0"/>
              </a:spcAft>
              <a:buClrTx/>
              <a:buSzTx/>
              <a:buFontTx/>
              <a:buChar char="–"/>
              <a:tabLst/>
              <a:defRPr/>
            </a:pPr>
            <a:r>
              <a:rPr kumimoji="0" lang="he-IL" altLang="he-IL" sz="2800" b="1" i="0" u="none" strike="noStrike" kern="0" cap="none" spc="0" normalizeH="0" baseline="0" noProof="0" dirty="0" smtClean="0">
                <a:ln>
                  <a:noFill/>
                </a:ln>
                <a:solidFill>
                  <a:srgbClr val="000000"/>
                </a:solidFill>
                <a:effectLst/>
                <a:uLnTx/>
                <a:uFillTx/>
                <a:latin typeface="Narkisim" panose="020E0502050101010101" pitchFamily="34" charset="-79"/>
                <a:cs typeface="Narkisim" panose="020E0502050101010101" pitchFamily="34" charset="-79"/>
              </a:rPr>
              <a:t>במקרה של חיבור בטור</a:t>
            </a:r>
            <a:r>
              <a:rPr kumimoji="0" lang="he-IL" altLang="he-IL" sz="2800" b="0" i="0" u="none" strike="noStrike" kern="0" cap="none" spc="0" normalizeH="0" baseline="0" noProof="0" dirty="0" smtClean="0">
                <a:ln>
                  <a:noFill/>
                </a:ln>
                <a:solidFill>
                  <a:srgbClr val="000000"/>
                </a:solidFill>
                <a:effectLst/>
                <a:uLnTx/>
                <a:uFillTx/>
                <a:latin typeface="Narkisim" panose="020E0502050101010101" pitchFamily="34" charset="-79"/>
                <a:cs typeface="Narkisim" panose="020E0502050101010101" pitchFamily="34" charset="-79"/>
              </a:rPr>
              <a:t>,  אם מכשיר אחד לא יפעל המעגל החשמלי ייפתח וכל שאר המכשירים לא יפעלו.</a:t>
            </a:r>
          </a:p>
          <a:p>
            <a:pPr marL="742950" marR="0" lvl="1" indent="-285750" algn="r" defTabSz="914400" rtl="1" eaLnBrk="1" fontAlgn="base" latinLnBrk="0" hangingPunct="1">
              <a:lnSpc>
                <a:spcPct val="100000"/>
              </a:lnSpc>
              <a:spcBef>
                <a:spcPct val="20000"/>
              </a:spcBef>
              <a:spcAft>
                <a:spcPct val="0"/>
              </a:spcAft>
              <a:buClrTx/>
              <a:buSzTx/>
              <a:buFontTx/>
              <a:buChar char="–"/>
              <a:tabLst/>
              <a:defRPr/>
            </a:pPr>
            <a:r>
              <a:rPr kumimoji="0" lang="he-IL" altLang="he-IL" sz="2800" b="1" i="0" u="none" strike="noStrike" kern="0" cap="none" spc="0" normalizeH="0" baseline="0" noProof="0" dirty="0" smtClean="0">
                <a:ln>
                  <a:noFill/>
                </a:ln>
                <a:solidFill>
                  <a:srgbClr val="000000"/>
                </a:solidFill>
                <a:effectLst/>
                <a:uLnTx/>
                <a:uFillTx/>
                <a:latin typeface="Narkisim" panose="020E0502050101010101" pitchFamily="34" charset="-79"/>
                <a:cs typeface="Narkisim" panose="020E0502050101010101" pitchFamily="34" charset="-79"/>
              </a:rPr>
              <a:t>במקרה של חיבור בטור </a:t>
            </a:r>
            <a:r>
              <a:rPr kumimoji="0" lang="he-IL" altLang="he-IL" sz="2800" b="0" i="0" u="none" strike="noStrike" kern="0" cap="none" spc="0" normalizeH="0" baseline="0" noProof="0" dirty="0" smtClean="0">
                <a:ln>
                  <a:noFill/>
                </a:ln>
                <a:solidFill>
                  <a:srgbClr val="000000"/>
                </a:solidFill>
                <a:effectLst/>
                <a:uLnTx/>
                <a:uFillTx/>
                <a:latin typeface="Narkisim" panose="020E0502050101010101" pitchFamily="34" charset="-79"/>
                <a:cs typeface="Narkisim" panose="020E0502050101010101" pitchFamily="34" charset="-79"/>
              </a:rPr>
              <a:t>נצטרך להפעיל את כל המכשירים בו זמנית גם אם איננו זקוקים להם</a:t>
            </a:r>
            <a:r>
              <a:rPr kumimoji="0" lang="he-IL" altLang="he-IL" sz="2800" b="0" i="0" u="none" strike="noStrike" kern="0" cap="none" spc="0" normalizeH="0" baseline="0" noProof="0" dirty="0" smtClean="0">
                <a:ln>
                  <a:noFill/>
                </a:ln>
                <a:solidFill>
                  <a:srgbClr val="000000"/>
                </a:solidFill>
                <a:effectLst/>
                <a:uLnTx/>
                <a:uFillTx/>
                <a:latin typeface="Arial"/>
                <a:cs typeface="Arial"/>
              </a:rPr>
              <a:t>.</a:t>
            </a:r>
            <a:endParaRPr kumimoji="0" lang="en-US" altLang="he-IL" sz="2800" b="0" i="0" u="none" strike="noStrike" kern="0" cap="none" spc="0" normalizeH="0" baseline="0" noProof="0" dirty="0" smtClean="0">
              <a:ln>
                <a:noFill/>
              </a:ln>
              <a:solidFill>
                <a:srgbClr val="000000"/>
              </a:solidFill>
              <a:effectLst/>
              <a:uLnTx/>
              <a:uFillTx/>
              <a:latin typeface="Arial"/>
              <a:cs typeface="Aria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739" y="4470399"/>
            <a:ext cx="3309937" cy="208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930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 calcmode="lin" valueType="num">
                                      <p:cBhvr additive="base">
                                        <p:cTn id="15" dur="2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5">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2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marL="342900" marR="0" lvl="0" indent="-342900" algn="r" defTabSz="914400" rtl="1" eaLnBrk="1" fontAlgn="base" latinLnBrk="0" hangingPunct="1">
              <a:lnSpc>
                <a:spcPct val="100000"/>
              </a:lnSpc>
              <a:spcBef>
                <a:spcPct val="20000"/>
              </a:spcBef>
              <a:spcAft>
                <a:spcPct val="0"/>
              </a:spcAft>
              <a:buClrTx/>
              <a:buSzTx/>
              <a:buFontTx/>
              <a:buChar char="•"/>
              <a:tabLst/>
              <a:defRPr/>
            </a:pPr>
            <a:r>
              <a:rPr kumimoji="0" lang="he-IL" altLang="he-IL" sz="3200" b="0" i="0" u="none" strike="noStrike" kern="0" cap="none" spc="0" normalizeH="0" baseline="0" noProof="0" dirty="0" smtClean="0">
                <a:ln>
                  <a:noFill/>
                </a:ln>
                <a:solidFill>
                  <a:srgbClr val="000000"/>
                </a:solidFill>
                <a:effectLst/>
                <a:uLnTx/>
                <a:uFillTx/>
                <a:latin typeface="Narkisim" panose="020E0502050101010101" pitchFamily="34" charset="-79"/>
                <a:cs typeface="Narkisim" panose="020E0502050101010101" pitchFamily="34" charset="-79"/>
              </a:rPr>
              <a:t>לפניכם תרשים של מערכת שבה מחוברים אמפרמטר ושני מפסקים פתוחים. מפסק  1 מפסק   2</a:t>
            </a:r>
            <a:r>
              <a:rPr kumimoji="0" lang="en-US" altLang="he-IL" sz="3200" b="0" i="0" u="none" strike="noStrike" kern="0" cap="none" spc="0" normalizeH="0" baseline="0" noProof="0" dirty="0" smtClean="0">
                <a:ln>
                  <a:noFill/>
                </a:ln>
                <a:solidFill>
                  <a:srgbClr val="000000"/>
                </a:solidFill>
                <a:effectLst/>
                <a:uLnTx/>
                <a:uFillTx/>
                <a:latin typeface="Narkisim" panose="020E0502050101010101" pitchFamily="34" charset="-79"/>
                <a:cs typeface="Narkisim" panose="020E0502050101010101" pitchFamily="34" charset="-79"/>
              </a:rPr>
              <a:t>           </a:t>
            </a:r>
            <a:r>
              <a:rPr kumimoji="0" lang="he-IL" altLang="he-IL" sz="3200" b="0" i="0" u="none" strike="noStrike" kern="0" cap="none" spc="0" normalizeH="0" baseline="0" noProof="0" dirty="0" smtClean="0">
                <a:ln>
                  <a:noFill/>
                </a:ln>
                <a:solidFill>
                  <a:srgbClr val="000000"/>
                </a:solidFill>
                <a:effectLst/>
                <a:uLnTx/>
                <a:uFillTx/>
                <a:latin typeface="Narkisim" panose="020E0502050101010101" pitchFamily="34" charset="-79"/>
                <a:cs typeface="Narkisim" panose="020E0502050101010101" pitchFamily="34" charset="-79"/>
              </a:rPr>
              <a:t>על מנת שאמפרמטר </a:t>
            </a:r>
            <a:r>
              <a:rPr kumimoji="0" lang="en-US" altLang="he-IL" sz="3200" b="0" i="0" u="none" strike="noStrike" kern="0" cap="none" spc="0" normalizeH="0" baseline="0" noProof="0" dirty="0" smtClean="0">
                <a:ln>
                  <a:noFill/>
                </a:ln>
                <a:solidFill>
                  <a:srgbClr val="000000"/>
                </a:solidFill>
                <a:effectLst/>
                <a:uLnTx/>
                <a:uFillTx/>
                <a:latin typeface="Narkisim" panose="020E0502050101010101" pitchFamily="34" charset="-79"/>
                <a:cs typeface="Narkisim" panose="020E0502050101010101" pitchFamily="34" charset="-79"/>
              </a:rPr>
              <a:t>A</a:t>
            </a:r>
            <a:r>
              <a:rPr kumimoji="0" lang="he-IL" altLang="he-IL" sz="3200" b="0" i="0" u="none" strike="noStrike" kern="0" cap="none" spc="0" normalizeH="0" baseline="0" noProof="0" dirty="0" smtClean="0">
                <a:ln>
                  <a:noFill/>
                </a:ln>
                <a:solidFill>
                  <a:srgbClr val="000000"/>
                </a:solidFill>
                <a:effectLst/>
                <a:uLnTx/>
                <a:uFillTx/>
                <a:latin typeface="Narkisim" panose="020E0502050101010101" pitchFamily="34" charset="-79"/>
                <a:cs typeface="Narkisim" panose="020E0502050101010101" pitchFamily="34" charset="-79"/>
              </a:rPr>
              <a:t>  יראה את הזרם הגדול ביותר יש לסגור את המפסקים הבאים:</a:t>
            </a:r>
          </a:p>
          <a:p>
            <a:pPr marL="342900" marR="0" lvl="0" indent="-342900" algn="r" defTabSz="914400" rtl="1" eaLnBrk="1" fontAlgn="base" latinLnBrk="0" hangingPunct="1">
              <a:lnSpc>
                <a:spcPct val="100000"/>
              </a:lnSpc>
              <a:spcBef>
                <a:spcPct val="20000"/>
              </a:spcBef>
              <a:spcAft>
                <a:spcPct val="0"/>
              </a:spcAft>
              <a:buClrTx/>
              <a:buSzTx/>
              <a:buFontTx/>
              <a:buChar char="•"/>
              <a:tabLst/>
              <a:defRPr/>
            </a:pPr>
            <a:r>
              <a:rPr kumimoji="0" lang="he-IL" altLang="he-IL" sz="3200" b="0" i="0" u="none" strike="noStrike" kern="0" cap="none" spc="0" normalizeH="0" baseline="0" noProof="0" dirty="0" smtClean="0">
                <a:ln>
                  <a:noFill/>
                </a:ln>
                <a:solidFill>
                  <a:srgbClr val="000000"/>
                </a:solidFill>
                <a:effectLst/>
                <a:uLnTx/>
                <a:uFillTx/>
                <a:latin typeface="Narkisim" panose="020E0502050101010101" pitchFamily="34" charset="-79"/>
                <a:cs typeface="Narkisim" panose="020E0502050101010101" pitchFamily="34" charset="-79"/>
              </a:rPr>
              <a:t>מפסק 1 בלבד</a:t>
            </a:r>
          </a:p>
          <a:p>
            <a:pPr marL="342900" marR="0" lvl="0" indent="-342900" algn="r" defTabSz="914400" rtl="1" eaLnBrk="1" fontAlgn="base" latinLnBrk="0" hangingPunct="1">
              <a:lnSpc>
                <a:spcPct val="100000"/>
              </a:lnSpc>
              <a:spcBef>
                <a:spcPct val="20000"/>
              </a:spcBef>
              <a:spcAft>
                <a:spcPct val="0"/>
              </a:spcAft>
              <a:buClrTx/>
              <a:buSzTx/>
              <a:buFontTx/>
              <a:buChar char="•"/>
              <a:tabLst/>
              <a:defRPr/>
            </a:pPr>
            <a:r>
              <a:rPr kumimoji="0" lang="he-IL" altLang="he-IL" sz="3200" b="0" i="0" u="none" strike="noStrike" kern="0" cap="none" spc="0" normalizeH="0" baseline="0" noProof="0" dirty="0" smtClean="0">
                <a:ln>
                  <a:noFill/>
                </a:ln>
                <a:solidFill>
                  <a:srgbClr val="000000"/>
                </a:solidFill>
                <a:effectLst/>
                <a:uLnTx/>
                <a:uFillTx/>
                <a:latin typeface="Narkisim" panose="020E0502050101010101" pitchFamily="34" charset="-79"/>
                <a:cs typeface="Narkisim" panose="020E0502050101010101" pitchFamily="34" charset="-79"/>
              </a:rPr>
              <a:t>מפסק 2 בלבד</a:t>
            </a:r>
          </a:p>
          <a:p>
            <a:pPr marL="342900" marR="0" lvl="0" indent="-342900" algn="r" defTabSz="914400" rtl="1" eaLnBrk="1" fontAlgn="base" latinLnBrk="0" hangingPunct="1">
              <a:lnSpc>
                <a:spcPct val="100000"/>
              </a:lnSpc>
              <a:spcBef>
                <a:spcPct val="20000"/>
              </a:spcBef>
              <a:spcAft>
                <a:spcPct val="0"/>
              </a:spcAft>
              <a:buClrTx/>
              <a:buSzTx/>
              <a:buFontTx/>
              <a:buChar char="•"/>
              <a:tabLst/>
              <a:defRPr/>
            </a:pPr>
            <a:r>
              <a:rPr kumimoji="0" lang="he-IL" altLang="he-IL" sz="3200" b="0" i="0" u="none" strike="noStrike" kern="0" cap="none" spc="0" normalizeH="0" baseline="0" noProof="0" dirty="0" smtClean="0">
                <a:ln>
                  <a:noFill/>
                </a:ln>
                <a:solidFill>
                  <a:srgbClr val="000000"/>
                </a:solidFill>
                <a:effectLst/>
                <a:uLnTx/>
                <a:uFillTx/>
                <a:latin typeface="Narkisim" panose="020E0502050101010101" pitchFamily="34" charset="-79"/>
                <a:cs typeface="Narkisim" panose="020E0502050101010101" pitchFamily="34" charset="-79"/>
              </a:rPr>
              <a:t>מפסקים 1 ו- 2</a:t>
            </a:r>
          </a:p>
          <a:p>
            <a:pPr marL="342900" marR="0" lvl="0" indent="-342900" algn="r" defTabSz="914400" rtl="1" eaLnBrk="1" fontAlgn="base" latinLnBrk="0" hangingPunct="1">
              <a:lnSpc>
                <a:spcPct val="100000"/>
              </a:lnSpc>
              <a:spcBef>
                <a:spcPct val="20000"/>
              </a:spcBef>
              <a:spcAft>
                <a:spcPct val="0"/>
              </a:spcAft>
              <a:buClrTx/>
              <a:buSzTx/>
              <a:buFontTx/>
              <a:buChar char="•"/>
              <a:tabLst/>
              <a:defRPr/>
            </a:pPr>
            <a:r>
              <a:rPr kumimoji="0" lang="he-IL" altLang="he-IL" sz="3200" b="0" i="0" u="none" strike="noStrike" kern="0" cap="none" spc="0" normalizeH="0" baseline="0" noProof="0" dirty="0" smtClean="0">
                <a:ln>
                  <a:noFill/>
                </a:ln>
                <a:solidFill>
                  <a:srgbClr val="000000"/>
                </a:solidFill>
                <a:effectLst/>
                <a:uLnTx/>
                <a:uFillTx/>
                <a:latin typeface="Narkisim" panose="020E0502050101010101" pitchFamily="34" charset="-79"/>
                <a:cs typeface="Narkisim" panose="020E0502050101010101" pitchFamily="34" charset="-79"/>
              </a:rPr>
              <a:t>אין לסגור אף מפסק.</a:t>
            </a:r>
            <a:endParaRPr kumimoji="0" lang="en-US" altLang="he-IL" sz="3200" b="0" i="0" u="none" strike="noStrike" kern="0" cap="none" spc="0" normalizeH="0" baseline="0" noProof="0" dirty="0" smtClean="0">
              <a:ln>
                <a:noFill/>
              </a:ln>
              <a:solidFill>
                <a:srgbClr val="000000"/>
              </a:solidFill>
              <a:effectLst/>
              <a:uLnTx/>
              <a:uFillTx/>
              <a:latin typeface="Narkisim" panose="020E0502050101010101" pitchFamily="34" charset="-79"/>
              <a:cs typeface="Narkisim" panose="020E0502050101010101" pitchFamily="34" charset="-79"/>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4516438"/>
            <a:ext cx="3024187"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652120" y="692696"/>
            <a:ext cx="3034680" cy="769441"/>
          </a:xfrm>
          <a:prstGeom prst="rect">
            <a:avLst/>
          </a:prstGeom>
          <a:noFill/>
        </p:spPr>
        <p:txBody>
          <a:bodyPr wrap="square" rtlCol="1">
            <a:spAutoFit/>
          </a:bodyPr>
          <a:lstStyle/>
          <a:p>
            <a:r>
              <a:rPr lang="he-IL" sz="4400" b="1" dirty="0" smtClean="0">
                <a:solidFill>
                  <a:srgbClr val="FF0000"/>
                </a:solidFill>
                <a:latin typeface="Narkisim" panose="020E0502050101010101" pitchFamily="34" charset="-79"/>
                <a:cs typeface="Narkisim" panose="020E0502050101010101" pitchFamily="34" charset="-79"/>
              </a:rPr>
              <a:t>משימה</a:t>
            </a:r>
            <a:r>
              <a:rPr lang="he-IL" sz="2800" dirty="0" smtClean="0"/>
              <a:t>:</a:t>
            </a:r>
            <a:endParaRPr lang="he-IL" sz="2800" dirty="0"/>
          </a:p>
        </p:txBody>
      </p:sp>
    </p:spTree>
    <p:extLst>
      <p:ext uri="{BB962C8B-B14F-4D97-AF65-F5344CB8AC3E}">
        <p14:creationId xmlns:p14="http://schemas.microsoft.com/office/powerpoint/2010/main" val="17669402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itchFamily="34" charset="0"/>
                <a:cs typeface="Arial" pitchFamily="34" charset="0"/>
              </a:defRPr>
            </a:lvl2pPr>
            <a:lvl3pPr algn="ctr" rtl="1" eaLnBrk="0" fontAlgn="base" hangingPunct="0">
              <a:spcBef>
                <a:spcPct val="0"/>
              </a:spcBef>
              <a:spcAft>
                <a:spcPct val="0"/>
              </a:spcAft>
              <a:defRPr sz="4400">
                <a:solidFill>
                  <a:schemeClr val="tx2"/>
                </a:solidFill>
                <a:latin typeface="Arial" pitchFamily="34" charset="0"/>
                <a:cs typeface="Arial" pitchFamily="34" charset="0"/>
              </a:defRPr>
            </a:lvl3pPr>
            <a:lvl4pPr algn="ctr" rtl="1" eaLnBrk="0" fontAlgn="base" hangingPunct="0">
              <a:spcBef>
                <a:spcPct val="0"/>
              </a:spcBef>
              <a:spcAft>
                <a:spcPct val="0"/>
              </a:spcAft>
              <a:defRPr sz="4400">
                <a:solidFill>
                  <a:schemeClr val="tx2"/>
                </a:solidFill>
                <a:latin typeface="Arial" pitchFamily="34" charset="0"/>
                <a:cs typeface="Arial" pitchFamily="34" charset="0"/>
              </a:defRPr>
            </a:lvl4pPr>
            <a:lvl5pPr algn="ctr" rtl="1"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he-IL" altLang="he-IL" sz="4400" b="0" i="0" u="none" strike="noStrike" kern="0" cap="none" spc="0" normalizeH="0" baseline="0" noProof="0" dirty="0" smtClean="0">
                <a:ln>
                  <a:noFill/>
                </a:ln>
                <a:solidFill>
                  <a:srgbClr val="000000"/>
                </a:solidFill>
                <a:effectLst/>
                <a:uLnTx/>
                <a:uFillTx/>
                <a:latin typeface="Narkisim" panose="020E0502050101010101" pitchFamily="34" charset="-79"/>
                <a:cs typeface="Narkisim" panose="020E0502050101010101" pitchFamily="34" charset="-79"/>
              </a:rPr>
              <a:t>ענו על השאלות הבאות </a:t>
            </a:r>
            <a:endParaRPr kumimoji="0" lang="en-US" altLang="he-IL" sz="4400" b="0" i="0" u="none" strike="noStrike" kern="0" cap="none" spc="0" normalizeH="0" baseline="0" noProof="0" dirty="0" smtClean="0">
              <a:ln>
                <a:noFill/>
              </a:ln>
              <a:solidFill>
                <a:srgbClr val="000000"/>
              </a:solidFill>
              <a:effectLst/>
              <a:uLnTx/>
              <a:uFillTx/>
              <a:latin typeface="Narkisim" panose="020E0502050101010101" pitchFamily="34" charset="-79"/>
              <a:cs typeface="Narkisim" panose="020E0502050101010101" pitchFamily="34" charset="-79"/>
            </a:endParaRPr>
          </a:p>
        </p:txBody>
      </p:sp>
      <p:sp>
        <p:nvSpPr>
          <p:cNvPr id="5" name="Rectangle 3"/>
          <p:cNvSpPr txBox="1">
            <a:spLocks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marL="342900" marR="0" lvl="0" indent="-342900" algn="r" defTabSz="914400" rtl="1" eaLnBrk="1" fontAlgn="base" latinLnBrk="0" hangingPunct="1">
              <a:lnSpc>
                <a:spcPct val="100000"/>
              </a:lnSpc>
              <a:spcBef>
                <a:spcPct val="20000"/>
              </a:spcBef>
              <a:spcAft>
                <a:spcPct val="0"/>
              </a:spcAft>
              <a:buClrTx/>
              <a:buSzTx/>
              <a:buFontTx/>
              <a:buNone/>
              <a:tabLst/>
              <a:defRPr/>
            </a:pPr>
            <a:r>
              <a:rPr kumimoji="0" lang="he-IL" altLang="he-IL" sz="2800" b="0" i="0" u="none" strike="noStrike" kern="0" cap="none" spc="0" normalizeH="0" baseline="0" noProof="0" dirty="0" smtClean="0">
                <a:ln>
                  <a:noFill/>
                </a:ln>
                <a:solidFill>
                  <a:srgbClr val="000000"/>
                </a:solidFill>
                <a:effectLst/>
                <a:uLnTx/>
                <a:uFillTx/>
                <a:latin typeface="Arial"/>
                <a:ea typeface="+mn-ea"/>
                <a:cs typeface="Arial"/>
              </a:rPr>
              <a:t>1. </a:t>
            </a:r>
            <a:r>
              <a:rPr kumimoji="0" lang="he-IL" altLang="he-IL" sz="2800" b="0" i="0" u="none" strike="noStrike" kern="0" cap="none" spc="0" normalizeH="0" baseline="0" noProof="0" dirty="0" smtClean="0">
                <a:ln>
                  <a:noFill/>
                </a:ln>
                <a:solidFill>
                  <a:srgbClr val="000000"/>
                </a:solidFill>
                <a:effectLst/>
                <a:uLnTx/>
                <a:uFillTx/>
                <a:latin typeface="Narkisim" panose="020E0502050101010101" pitchFamily="34" charset="-79"/>
                <a:cs typeface="Narkisim" panose="020E0502050101010101" pitchFamily="34" charset="-79"/>
              </a:rPr>
              <a:t>המנעול החשמלי של כספות גדולות כולל שני מפתחות שצריכים להסתובב ביחד כדי לפתוח את הכספת. כל מפתח כזה סוגר מפסק חשמלי אחר. </a:t>
            </a:r>
          </a:p>
          <a:p>
            <a:pPr marL="342900" marR="0" lvl="0" indent="-342900" algn="r" defTabSz="914400" rtl="1" eaLnBrk="1" fontAlgn="base" latinLnBrk="0" hangingPunct="1">
              <a:lnSpc>
                <a:spcPct val="100000"/>
              </a:lnSpc>
              <a:spcBef>
                <a:spcPct val="20000"/>
              </a:spcBef>
              <a:spcAft>
                <a:spcPct val="0"/>
              </a:spcAft>
              <a:buClrTx/>
              <a:buSzTx/>
              <a:buFontTx/>
              <a:buNone/>
              <a:tabLst/>
              <a:defRPr/>
            </a:pPr>
            <a:r>
              <a:rPr lang="he-IL" altLang="he-IL" sz="2800" kern="0" dirty="0">
                <a:solidFill>
                  <a:srgbClr val="000000"/>
                </a:solidFill>
                <a:latin typeface="Narkisim" panose="020E0502050101010101" pitchFamily="34" charset="-79"/>
                <a:cs typeface="Narkisim" panose="020E0502050101010101" pitchFamily="34" charset="-79"/>
              </a:rPr>
              <a:t> </a:t>
            </a:r>
            <a:r>
              <a:rPr lang="he-IL" altLang="he-IL" sz="2800" kern="0" dirty="0" smtClean="0">
                <a:solidFill>
                  <a:srgbClr val="000000"/>
                </a:solidFill>
                <a:latin typeface="Narkisim" panose="020E0502050101010101" pitchFamily="34" charset="-79"/>
                <a:cs typeface="Narkisim" panose="020E0502050101010101" pitchFamily="34" charset="-79"/>
              </a:rPr>
              <a:t>   א</a:t>
            </a:r>
            <a:r>
              <a:rPr kumimoji="0" lang="he-IL" altLang="he-IL" sz="2800" b="0" i="0" u="none" strike="noStrike" kern="0" cap="none" spc="0" normalizeH="0" baseline="0" noProof="0" dirty="0" smtClean="0">
                <a:ln>
                  <a:noFill/>
                </a:ln>
                <a:solidFill>
                  <a:srgbClr val="000000"/>
                </a:solidFill>
                <a:effectLst/>
                <a:uLnTx/>
                <a:uFillTx/>
                <a:latin typeface="Narkisim" panose="020E0502050101010101" pitchFamily="34" charset="-79"/>
                <a:cs typeface="Narkisim" panose="020E0502050101010101" pitchFamily="34" charset="-79"/>
              </a:rPr>
              <a:t>. כיצד מחוברים בניהם המפסקים, בטור או במקביל? </a:t>
            </a:r>
            <a:r>
              <a:rPr kumimoji="0" lang="en-US" altLang="he-IL" sz="2800" b="0" i="0" u="none" strike="noStrike" kern="0" cap="none" spc="0" normalizeH="0" baseline="0" noProof="0" dirty="0" smtClean="0">
                <a:ln>
                  <a:noFill/>
                </a:ln>
                <a:solidFill>
                  <a:srgbClr val="000000"/>
                </a:solidFill>
                <a:effectLst/>
                <a:uLnTx/>
                <a:uFillTx/>
                <a:latin typeface="Narkisim" panose="020E0502050101010101" pitchFamily="34" charset="-79"/>
                <a:cs typeface="Narkisim" panose="020E0502050101010101" pitchFamily="34" charset="-79"/>
              </a:rPr>
              <a:t>           </a:t>
            </a:r>
            <a:r>
              <a:rPr kumimoji="0" lang="he-IL" altLang="he-IL" sz="2800" b="0" i="0" u="none" strike="noStrike" kern="0" cap="none" spc="0" normalizeH="0" baseline="0" noProof="0" dirty="0" smtClean="0">
                <a:ln>
                  <a:noFill/>
                </a:ln>
                <a:solidFill>
                  <a:srgbClr val="000000"/>
                </a:solidFill>
                <a:effectLst/>
                <a:uLnTx/>
                <a:uFillTx/>
                <a:latin typeface="Narkisim" panose="020E0502050101010101" pitchFamily="34" charset="-79"/>
                <a:cs typeface="Narkisim" panose="020E0502050101010101" pitchFamily="34" charset="-79"/>
              </a:rPr>
              <a:t>הסבירו.</a:t>
            </a:r>
          </a:p>
          <a:p>
            <a:pPr marL="342900" marR="0" lvl="0" indent="-342900" algn="r" defTabSz="914400" rtl="1" eaLnBrk="1" fontAlgn="base" latinLnBrk="0" hangingPunct="1">
              <a:lnSpc>
                <a:spcPct val="100000"/>
              </a:lnSpc>
              <a:spcBef>
                <a:spcPct val="20000"/>
              </a:spcBef>
              <a:spcAft>
                <a:spcPct val="0"/>
              </a:spcAft>
              <a:buClrTx/>
              <a:buSzTx/>
              <a:buFontTx/>
              <a:buNone/>
              <a:tabLst/>
              <a:defRPr/>
            </a:pPr>
            <a:r>
              <a:rPr kumimoji="0" lang="he-IL" altLang="he-IL" sz="2800" b="0" i="0" u="none" strike="noStrike" kern="0" cap="none" spc="0" normalizeH="0" noProof="0" dirty="0" smtClean="0">
                <a:ln>
                  <a:noFill/>
                </a:ln>
                <a:solidFill>
                  <a:srgbClr val="000000"/>
                </a:solidFill>
                <a:effectLst/>
                <a:uLnTx/>
                <a:uFillTx/>
                <a:latin typeface="Narkisim" panose="020E0502050101010101" pitchFamily="34" charset="-79"/>
                <a:cs typeface="Narkisim" panose="020E0502050101010101" pitchFamily="34" charset="-79"/>
              </a:rPr>
              <a:t>    ב. </a:t>
            </a:r>
            <a:r>
              <a:rPr kumimoji="0" lang="he-IL" altLang="he-IL" sz="2800" b="0" i="0" u="none" strike="noStrike" kern="0" cap="none" spc="0" normalizeH="0" baseline="0" noProof="0" dirty="0" smtClean="0">
                <a:ln>
                  <a:noFill/>
                </a:ln>
                <a:solidFill>
                  <a:srgbClr val="000000"/>
                </a:solidFill>
                <a:effectLst/>
                <a:uLnTx/>
                <a:uFillTx/>
                <a:latin typeface="Narkisim" panose="020E0502050101010101" pitchFamily="34" charset="-79"/>
                <a:cs typeface="Narkisim" panose="020E0502050101010101" pitchFamily="34" charset="-79"/>
              </a:rPr>
              <a:t>שרטטו את המעגל החשמלי המכיל את המנעול החשמלי, </a:t>
            </a:r>
            <a:r>
              <a:rPr kumimoji="0" lang="en-US" altLang="he-IL" sz="2800" b="0" i="0" u="none" strike="noStrike" kern="0" cap="none" spc="0" normalizeH="0" baseline="0" noProof="0" dirty="0" smtClean="0">
                <a:ln>
                  <a:noFill/>
                </a:ln>
                <a:solidFill>
                  <a:srgbClr val="000000"/>
                </a:solidFill>
                <a:effectLst/>
                <a:uLnTx/>
                <a:uFillTx/>
                <a:latin typeface="Narkisim" panose="020E0502050101010101" pitchFamily="34" charset="-79"/>
                <a:cs typeface="Narkisim" panose="020E0502050101010101" pitchFamily="34" charset="-79"/>
              </a:rPr>
              <a:t>     </a:t>
            </a:r>
            <a:r>
              <a:rPr kumimoji="0" lang="he-IL" altLang="he-IL" sz="2800" b="0" i="0" u="none" strike="noStrike" kern="0" cap="none" spc="0" normalizeH="0" baseline="0" noProof="0" dirty="0" smtClean="0">
                <a:ln>
                  <a:noFill/>
                </a:ln>
                <a:solidFill>
                  <a:srgbClr val="000000"/>
                </a:solidFill>
                <a:effectLst/>
                <a:uLnTx/>
                <a:uFillTx/>
                <a:latin typeface="Narkisim" panose="020E0502050101010101" pitchFamily="34" charset="-79"/>
                <a:cs typeface="Narkisim" panose="020E0502050101010101" pitchFamily="34" charset="-79"/>
              </a:rPr>
              <a:t>מקור חשמלי ואת שני המפסקים.</a:t>
            </a:r>
          </a:p>
          <a:p>
            <a:pPr marL="342900" marR="0" lvl="0" indent="-342900" algn="r" defTabSz="914400" rtl="1" eaLnBrk="1" fontAlgn="base" latinLnBrk="0" hangingPunct="1">
              <a:lnSpc>
                <a:spcPct val="100000"/>
              </a:lnSpc>
              <a:spcBef>
                <a:spcPct val="20000"/>
              </a:spcBef>
              <a:spcAft>
                <a:spcPct val="0"/>
              </a:spcAft>
              <a:buClrTx/>
              <a:buSzTx/>
              <a:buFontTx/>
              <a:buNone/>
              <a:tabLst/>
              <a:defRPr/>
            </a:pPr>
            <a:r>
              <a:rPr kumimoji="0" lang="he-IL" altLang="he-IL" sz="2800" b="0" i="0" u="none" strike="noStrike" kern="0" cap="none" spc="0" normalizeH="0" baseline="0" noProof="0" dirty="0" smtClean="0">
                <a:ln>
                  <a:noFill/>
                </a:ln>
                <a:solidFill>
                  <a:srgbClr val="000000"/>
                </a:solidFill>
                <a:effectLst/>
                <a:uLnTx/>
                <a:uFillTx/>
                <a:latin typeface="Narkisim" panose="020E0502050101010101" pitchFamily="34" charset="-79"/>
                <a:cs typeface="Narkisim" panose="020E0502050101010101" pitchFamily="34" charset="-79"/>
              </a:rPr>
              <a:t>2.  מעגלי חשמל בבתי מגורים הינם מקבילים, ולא טוריים. מה היתרון בשימוש במעגלים מקבילים בבתי מגורים?</a:t>
            </a:r>
            <a:endParaRPr kumimoji="0" lang="en-US" altLang="he-IL" sz="2800" b="0" i="0" u="none" strike="noStrike" kern="0" cap="none" spc="0" normalizeH="0" baseline="0" noProof="0" dirty="0" smtClean="0">
              <a:ln>
                <a:noFill/>
              </a:ln>
              <a:solidFill>
                <a:srgbClr val="000000"/>
              </a:solidFill>
              <a:effectLst/>
              <a:uLnTx/>
              <a:uFillTx/>
              <a:latin typeface="Narkisim" panose="020E0502050101010101" pitchFamily="34" charset="-79"/>
              <a:cs typeface="Narkisim" panose="020E0502050101010101" pitchFamily="34" charset="-79"/>
            </a:endParaRPr>
          </a:p>
        </p:txBody>
      </p:sp>
    </p:spTree>
    <p:extLst>
      <p:ext uri="{BB962C8B-B14F-4D97-AF65-F5344CB8AC3E}">
        <p14:creationId xmlns:p14="http://schemas.microsoft.com/office/powerpoint/2010/main" val="2198007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b="1" dirty="0" smtClean="0">
                <a:solidFill>
                  <a:schemeClr val="bg2">
                    <a:lumMod val="25000"/>
                  </a:schemeClr>
                </a:solidFill>
              </a:rPr>
              <a:t>מבנה הנורה החשמלית</a:t>
            </a:r>
            <a:endParaRPr lang="he-IL" b="1" dirty="0">
              <a:solidFill>
                <a:schemeClr val="bg2">
                  <a:lumMod val="25000"/>
                </a:schemeClr>
              </a:solidFill>
            </a:endParaRPr>
          </a:p>
        </p:txBody>
      </p:sp>
      <p:sp>
        <p:nvSpPr>
          <p:cNvPr id="4" name="TextBox 3"/>
          <p:cNvSpPr txBox="1"/>
          <p:nvPr/>
        </p:nvSpPr>
        <p:spPr>
          <a:xfrm>
            <a:off x="4067944" y="1604230"/>
            <a:ext cx="4896544" cy="4154984"/>
          </a:xfrm>
          <a:prstGeom prst="rect">
            <a:avLst/>
          </a:prstGeom>
          <a:noFill/>
        </p:spPr>
        <p:txBody>
          <a:bodyPr wrap="square" rtlCol="1">
            <a:spAutoFit/>
          </a:bodyPr>
          <a:lstStyle/>
          <a:p>
            <a:r>
              <a:rPr lang="he-IL" sz="2400" b="1" dirty="0" smtClean="0">
                <a:latin typeface="Narkisim" pitchFamily="34" charset="-79"/>
                <a:cs typeface="Narkisim" pitchFamily="34" charset="-79"/>
              </a:rPr>
              <a:t>התבוננו בנורה ובבית הנורה</a:t>
            </a:r>
          </a:p>
          <a:p>
            <a:endParaRPr lang="he-IL" sz="2400" b="1" dirty="0" smtClean="0">
              <a:latin typeface="Narkisim" pitchFamily="34" charset="-79"/>
              <a:cs typeface="Narkisim" pitchFamily="34" charset="-79"/>
            </a:endParaRPr>
          </a:p>
          <a:p>
            <a:r>
              <a:rPr lang="he-IL" sz="2400" dirty="0" smtClean="0">
                <a:latin typeface="Narkisim" pitchFamily="34" charset="-79"/>
                <a:cs typeface="Narkisim" pitchFamily="34" charset="-79"/>
              </a:rPr>
              <a:t>א. אילו מחלקי הנורה ובית הנורה עשויים מחומרים מוליכים?   </a:t>
            </a:r>
            <a:r>
              <a:rPr lang="en-US" sz="2400" dirty="0" smtClean="0">
                <a:latin typeface="Narkisim" pitchFamily="34" charset="-79"/>
                <a:cs typeface="Narkisim" pitchFamily="34" charset="-79"/>
              </a:rPr>
              <a:t>     </a:t>
            </a:r>
            <a:br>
              <a:rPr lang="en-US" sz="2400" dirty="0" smtClean="0">
                <a:latin typeface="Narkisim" pitchFamily="34" charset="-79"/>
                <a:cs typeface="Narkisim" pitchFamily="34" charset="-79"/>
              </a:rPr>
            </a:br>
            <a:r>
              <a:rPr lang="he-IL" sz="2400" dirty="0" smtClean="0">
                <a:latin typeface="Narkisim" pitchFamily="34" charset="-79"/>
                <a:cs typeface="Narkisim" pitchFamily="34" charset="-79"/>
              </a:rPr>
              <a:t>אילו מהם עשויים מחומרים מבודדים?</a:t>
            </a:r>
          </a:p>
          <a:p>
            <a:endParaRPr lang="he-IL" sz="2400" dirty="0" smtClean="0">
              <a:latin typeface="Narkisim" pitchFamily="34" charset="-79"/>
              <a:cs typeface="Narkisim" pitchFamily="34" charset="-79"/>
            </a:endParaRPr>
          </a:p>
          <a:p>
            <a:r>
              <a:rPr lang="he-IL" sz="2400" dirty="0" smtClean="0">
                <a:latin typeface="Narkisim" pitchFamily="34" charset="-79"/>
                <a:cs typeface="Narkisim" pitchFamily="34" charset="-79"/>
              </a:rPr>
              <a:t>ב. תארו כיצד נסגר המעגל החשמלי, כאשר הנורה מוברגת בתוך </a:t>
            </a:r>
            <a:r>
              <a:rPr lang="en-US" sz="2400" dirty="0" smtClean="0">
                <a:latin typeface="Narkisim" pitchFamily="34" charset="-79"/>
                <a:cs typeface="Narkisim" pitchFamily="34" charset="-79"/>
              </a:rPr>
              <a:t>     </a:t>
            </a:r>
            <a:r>
              <a:rPr lang="he-IL" sz="2400" dirty="0" smtClean="0">
                <a:latin typeface="Narkisim" pitchFamily="34" charset="-79"/>
                <a:cs typeface="Narkisim" pitchFamily="34" charset="-79"/>
              </a:rPr>
              <a:t>בית הנורה.</a:t>
            </a:r>
          </a:p>
          <a:p>
            <a:endParaRPr lang="he-IL" sz="2400" dirty="0" smtClean="0">
              <a:latin typeface="Narkisim" pitchFamily="34" charset="-79"/>
              <a:cs typeface="Narkisim" pitchFamily="34" charset="-79"/>
            </a:endParaRPr>
          </a:p>
          <a:p>
            <a:r>
              <a:rPr lang="he-IL" sz="2400" dirty="0" smtClean="0">
                <a:latin typeface="Narkisim" pitchFamily="34" charset="-79"/>
                <a:cs typeface="Narkisim" pitchFamily="34" charset="-79"/>
              </a:rPr>
              <a:t>ג. כאשר נורה "נשרפת"- חוט הלהט נקרע. מדוע נורה "שרופה" אינה מאירה?</a:t>
            </a:r>
            <a:endParaRPr lang="he-IL" sz="2400" dirty="0">
              <a:latin typeface="Narkisim" pitchFamily="34" charset="-79"/>
              <a:cs typeface="Narkisim" pitchFamily="34" charset="-79"/>
            </a:endParaRPr>
          </a:p>
        </p:txBody>
      </p:sp>
      <p:pic>
        <p:nvPicPr>
          <p:cNvPr id="8" name="Picture 2" descr="C:\Users\Nimni\Desktop\חשמל\3.jpe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751" t="51160" r="55724" b="10660"/>
          <a:stretch/>
        </p:blipFill>
        <p:spPr bwMode="auto">
          <a:xfrm rot="10800000">
            <a:off x="107503" y="2564904"/>
            <a:ext cx="2747634" cy="42285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936617" y="2852936"/>
            <a:ext cx="900232" cy="1631216"/>
          </a:xfrm>
          <a:prstGeom prst="rect">
            <a:avLst/>
          </a:prstGeom>
          <a:noFill/>
        </p:spPr>
        <p:txBody>
          <a:bodyPr wrap="square" rtlCol="1">
            <a:spAutoFit/>
          </a:bodyPr>
          <a:lstStyle/>
          <a:p>
            <a:r>
              <a:rPr lang="he-IL" sz="2000" dirty="0" smtClean="0">
                <a:latin typeface="Narkisim" pitchFamily="34" charset="-79"/>
                <a:cs typeface="Narkisim" pitchFamily="34" charset="-79"/>
              </a:rPr>
              <a:t>מיכל זכוכית</a:t>
            </a:r>
          </a:p>
          <a:p>
            <a:r>
              <a:rPr lang="he-IL" sz="2000" dirty="0" smtClean="0">
                <a:latin typeface="Narkisim" pitchFamily="34" charset="-79"/>
                <a:cs typeface="Narkisim" pitchFamily="34" charset="-79"/>
              </a:rPr>
              <a:t>מחזיק חוט הלהט</a:t>
            </a:r>
            <a:endParaRPr lang="he-IL" sz="2000" dirty="0">
              <a:latin typeface="Narkisim" pitchFamily="34" charset="-79"/>
              <a:cs typeface="Narkisim" pitchFamily="34" charset="-79"/>
            </a:endParaRPr>
          </a:p>
        </p:txBody>
      </p:sp>
      <p:cxnSp>
        <p:nvCxnSpPr>
          <p:cNvPr id="12" name="מחבר ישר 11"/>
          <p:cNvCxnSpPr/>
          <p:nvPr/>
        </p:nvCxnSpPr>
        <p:spPr>
          <a:xfrm>
            <a:off x="2648585" y="3672648"/>
            <a:ext cx="45955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מחבר ישר 16"/>
          <p:cNvCxnSpPr/>
          <p:nvPr/>
        </p:nvCxnSpPr>
        <p:spPr>
          <a:xfrm>
            <a:off x="2631332" y="5419334"/>
            <a:ext cx="45955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108142" y="5301208"/>
            <a:ext cx="774020" cy="1015663"/>
          </a:xfrm>
          <a:prstGeom prst="rect">
            <a:avLst/>
          </a:prstGeom>
          <a:noFill/>
        </p:spPr>
        <p:txBody>
          <a:bodyPr wrap="square" rtlCol="1">
            <a:spAutoFit/>
          </a:bodyPr>
          <a:lstStyle/>
          <a:p>
            <a:r>
              <a:rPr lang="he-IL" sz="2000" dirty="0" smtClean="0">
                <a:latin typeface="Narkisim" pitchFamily="34" charset="-79"/>
                <a:cs typeface="Narkisim" pitchFamily="34" charset="-79"/>
              </a:rPr>
              <a:t>תבריג בית הנורה</a:t>
            </a:r>
            <a:endParaRPr lang="he-IL" sz="2000" dirty="0">
              <a:latin typeface="Narkisim" pitchFamily="34" charset="-79"/>
              <a:cs typeface="Narkisim" pitchFamily="34" charset="-79"/>
            </a:endParaRPr>
          </a:p>
        </p:txBody>
      </p:sp>
    </p:spTree>
    <p:extLst>
      <p:ext uri="{BB962C8B-B14F-4D97-AF65-F5344CB8AC3E}">
        <p14:creationId xmlns:p14="http://schemas.microsoft.com/office/powerpoint/2010/main" val="6898109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CEAAkGBxQTERQUExQWFBUXGRoXGRgXGRsdHRogHxweGB4cIhkcICggGx0lHx0YIjEhJykrLi4wHCAzODMsNygtLiwBCgoKDg0OGxAQGy8mICQ1MCwuLzcsLDQ0LDQ0LDcsLC8sLy8sNDQsLzcsNC8sLywsLyw3LCwsLCwsNCw0LCwsLP/AABEIAFAA/wMBEQACEQEDEQH/xAAcAAACAwEBAQEAAAAAAAAAAAAABQQGBwIDCAH/xABDEAACAQIDBQYDBQQHCQEAAAABAgMAEQQSIQUGMUFRBxMiYXGBMpGhFCNSscEzQmKSJFNygrLR4RUlNXOTs8LS8Aj/xAAbAQEAAgMBAQAAAAAAAAAAAAAABAUCAwYBB//EADYRAAEDAgQDBQYGAgMAAAAAAAEAAgMEEQUSITFBUXETImGR8DKBobHB4QYUIzPR8TRCFmJy/9oADAMBAAIRAxEAPwDcKIiiIoiKIiiIoiKIiiIoiKIiiIoiKIs13u3jeVzHGxWJTbwm2flckcvKuarK98smSM6eHFc7W1kkr8kZ0204lV2aOfD5ZFZkvrdSR8+tbXU08ADyd/gvazDqukY2cnffXY8jzWn7mbZOKwodvjUlH8yLG/uCDVzTy9oy53VrQ1BniDjvsU9repiKIiiIoiKIiiIoiKIiiIoiKIiiIoiKIiiIoiKIiiIoiKIiiIoiKIiiIoiKIiiIoiXbwYru8NKw0OWw9TpUWtl7OBzhyWipfkicVmGytn9/PHFqAx1I5AamuWo4TLKGLmYYe1lawaJ/2h7Ejiw8bx3GVspGYkWI8+dx9TXQ4gy0bSOGiuMaL3QM1Nm6Wv8APmVM7KorYWRvxSn6Kv63rbQizD1+gXuEX7A9T8grrU1WiKIiiIoiKIiiIoiKIiiIoiKIiiIoiKIiiIoipW/++7YEpHFGHkcE5nvlAHkCCx9xavbd0lW2G4cKo3ebDw3Ujs+3sbHxyd4ipJGVvkvlIa9rAkkHwnma0xyZiQeCyxbDW0ZYWG4dfffTf5q21tVOiiIoiKIiiIoiKIiiIoiKIkG+p/o9urD6An9Kq8XP6FuZ+6hV/wC1ZVrcGC+KZraKh+pAquwZt5ifBVuGMvMTyCmdqeLAhij5sxb2Uf5kfWrPEn2a1vrRbsZkAjazmfknm5WBMOChU6EjOfVjmqXTMyxgKdQx9nA0Hqnlb1LVcx2/WAiJDYhSRyQFvqBb61uZTyO2CjmqiH+yVv2qbPH70v8A0zUpuF1DtgPNeCriPFS9ldo+z53CCfIx0AlBQE9LnT61lJhNUxubLceGq2NmY7Yq2VWraiiIoiKIiiIoiKIiiIoiKIiiIoio/aJu7DiIlkkmETITZ2Phs2pB+lq9vpZXGF1UkUmVrb+CW9nKJg8Pj5s4kRGUZl4NkUnT+eorSGB7lYYvnqpYIbWJG3U2+imbNxDYtWkkxBDWy2TMinW9lB5jhcX4j3r+0dKCS7yXlRG2kcI449N9bE+88uPBQE2/OjnLiNPwkEgeXiF6gOrZo3d16lHD4Hs70evP+k92bviTpKgP8SXH0P8AnW6LHCDaVvvH8KsqMHA/aPuP8q04TFpIuZGDD8vUcqvIKiOZuaM3CpZYnxOyvFl3PMEUs3AUqKhkEZkkOgWLGF5yhLDtVj8IA9dTXJz/AIjmffsGgDx1PX1dTPyrW+0Vy+Kc21OvSq2XFa+TLZ51HAAL0RMHBQpJmv8AEfmaguq576SO8yosgF1Gj2rIuqvfgbHUGrZtXiFEW9pcA7B3FRpWyR6uCsGytqLMOjDiv6jyrrKDEY6tumjhuEjkD+q523hVkQBmyi5/Iis66MPYATb+ljPG17bOKQ7pqoxMiqRYJYLY6eIcb8TUDDLCVwHLZQKMATOA5be9e+2N2jisakkn7GNVsL6sbkkW5DrU6WlMs4c72QPNZz0RnqA5/sgeatAFTlZKLtXDmSCWNTlZ0dQehKkA16DYrF7czSBxWQ7C3TmikdcTg3foQMy/Nb1NMvdBaVqwqniBcyob0PBRcd2b4yeVmigWGP8Ad7x1H0XMfmBVnT4jFEwB5ufALXVU4fMTGLNVJ3k3fxGDkyYiMpfgeKsOoYaH04+VdLQVUU4zRm6jGNzDYrTeyHfCySYaebvBGjSxkhswVR4l4eIDiOfHytR47h3ebNG21zY7Wudj/KmQycCvTtF2gwQSjFlCy5Rlz5Yr3Pwp++RpduhsOkXCmXcYzHe2vC7vPh05rOTTW6oOwt/cVhHBOJkxCDTu2ZtfO5F6uKvDIp22DA08/wCljFKGm51Wkz9rCxR4Z2hMgmRncRsC0duNx6a8uFc83CXOc9odbKbC/FSH2aAeau27m8eHxsXeYaQOOY4MvkVOoqunp5IXZXhYggptWleqLtPaEWHiaWZxHGouWP5W4knkBqayYxzzlbuip2F7RRiGthMO8igkMXJQgWuGC2JKk6eVSX0vZj9Q2WeVKsf2sPAVWXB+Pi4SQnJ5XKgFuo5VtZRB+rXaLY2HNsU02L2r4GYhZC+HY6feDw/zC4HqbVrfQyt1GqGneNleo5AwDKQwOoINwfeoey0LqiL5z25vEcTBho/FeJCGudGPWpVSzLm8V2WHQZHl3Nah2Y7MSTZTI4uszSZh5fB/41XMYHNIPFVmM1L2Vwc3doFvn9V2+4sgLBMQMhXKoK/CL35GoT8Pd/q7RbRjsZAL49b3Ou6JtyJT4jKhfmcpF/Xjr51Glwl7tcwv0RuORDuhhA67KCdhyxMFkAUcmvdT78vQ1Dgwh7p8s2g+ak/n4pW5ozc8uKfYTBNHZ4W8XNTwIq8bh8cTg6Dunj4jkVVyTtkuyUac0+mj76K3C9vasq6kFVCYibXVax3YyX3SlI8jldSRzFcFJAKapMWpI4jTh4qcXZ2B3BNEwqsvQeVdPFhdPVQhzTYHTTj9lBMjmnVctslOrfP/AEr3/jVHbd3n9lqc4lIdqbIMVyuqnn09arMYoqmPK9zi9gFgeXX+fNaamR7wMxvZKcPiTHIrg8PqOY96rqSd0Egkbw9WVdmLXAhWbeh74XOvDQ+xFv1rscSOamzt6+ak1ZvDmCrm5OMzYqzcShF+oFtDVdhMhM1jyVdh8l5rHktArpFeooiKIiiIoipfa/DE2y5jJa65TGTxz3AAHqL1cYE54rWBnG9+i1y2y6rLOx/AmTaCFVLBVfvSeCoylQB/ExI9ga6bHpQylIJ3tbxN7+QCjwDVXnanZbIxAhxQEWXIUlQtmW9wCQRe2uvHWqGLGm6l7Nd7g2sfXBbzHpYJXguxdo2ZjNFMMpAR1YWJ4HMDxHpW2bH+0aAGlviCvY4w03Oqqc+6O0NnuVliLwyq0Rkh8YAdSrWuLqbEixAvyqQaymqG5mmzhrY6barCxBTDZ+72K2esGKjZh3ec+AE98CbqhU8ARfNm+H1qBJVxVDnRnjb3c/tbdZBpC2ndjba4zDJOoK5tGQ8UYaMp9D8xY86ppojG8tK2A3SjtM3dlxuCMcDWlVg6gmwa2hF+HA6X51tpJmxSXdssgbKo7j7rbUw5BcBCb3MkisEFuAVC2ZibXJsByrdVyQSaD+1mXBem8vZrjJiXjxSXI1RswXNzsdSAenKkNXGwWLVmyUDcLNN4d1cZhDfEwsB/WCzKf7y3A9DY1ZRTxyDulTYpGu2TbcTfmbAuFYmTDk+KM/u/xL0PlwP1rTUUzZBcbrOWnEgvxX0JgcYk0aSxsGRwGUjmDVI5pabFVLgWmxXzTPhMoc2+GVk+VS6o38l2tE65HS63bs2hK7OhBFj4iR6sTUCP2VzmMOzVbj0+SszsALkgDzrImyrQCdAhWBFwbjqK9BuhBBsVxPCrqVYXB5V4RcWXrHuYczTqq4r9zKySMcoF1P4h/nWhtU0PMchsRr1HP+ValvbRh8Y12PgmGwMcZO8vpa1h0Go/SotFiTKuR7WDRtreKjVsAiy2UfFn71wOuvyrjMZJ/OSgetAtsf7TSm+z/wBmtddgf+DH64qDN7ZUirdalxLGGUqdQRY1hJG2RhY7Y6Lwi+iz/F4ciwtc3I+RtXz50Lm2bbXUeRVZI0qxPEX2cV0JCf4T19q6xoMmHW42+S3ubmpSPBVXdpGjxEJII+8KH3U/6VW4ddkzb87fBVVICyVpPO3wWl11S6JFERREmxW9WEjm7h5gJfwgMdehIBAPle9bBE8jMBotJnjDspOqMdvRhYomlaUFQM1luT0GnIk6a2rKOnke4NaNVkZWAXusnxL4reHF5FvDhIrE34Lfn/FIRew4AfXqYTDhMOY6vPx/gD4qMC6Y+C1zdrd6DAwiGBbDixOrOfxE8z+Vc1V1ktVJ2kh1+XRS2tDRYJo7AC5IAHM1GAvsslzFKrC6kMOoN/yoQRuiJ4VdSrAMrAgg8CDyoCQbhFiHariHwckeFfM2GdWKWNiguAMp6rqLHiCL8auqGNsoMg9ob+PXqtbtNFJ7AtoMs2JwxfOrKsyG51/cJ8tMtwelY4o0FrXgW4IxbTVMtiTbM3qwmImeCGdHlj+JRf3sSLPbnlJtW18EjGhzhoUsnNakXE0SupVgGUixBFwR0tXoNtQixDtQ3BGFP2nDD7hj40/qyeBH8B+n5WtLVZ+47dWlJUZu67dM+xDeAhpMG50N5I78j++PTgbeta6+PZ4XldFoHjomu2cFhlExt98JXfKAp8WpzBT4S2XW3HnaquRzj0spFK+UuaP9bW9e9WPs3kDbPiKliLvq3E+I8dTWMey0Yw0tq3A8h8lB3pwjy4sKzjuxEcqEnU82tz5a1pkiL5e8Ra231UzD5mRUt2jvF2p+iX7nY5sPOIWcNHJoADcK3Ijpfh8qraZzqWURucCHcjspeKQtqYTK1tnN8NxxWi1eLlFXd7Yv2b+qn8x+vzrmvxEwgMkHiFa4Y/2m+9fm6g8T+g/Oov4c/ef0+qyxL2Qpk2HvI5H/ANpWqtoXT1kjm+tNLKM2S0YBTHCJZAK6XDIuypWM5BRJDdxXtU9YIoirG0pYypyi7HNw5i+tq5aqdFrlGtzfz1so0+UAi2qZbLiH2MKRYFG0J5G/E1d00QbSBvC3zWwRtEeXhZV2HakaogsucMBmubXFjbNx8r1VRTsDRzBVaKiMMA4339eSu9dGrdFERRFlO2d0MX9tkkSGKSNnLhyASAdfhvfMOX51NjlYGWJN1VvppO0LgAQom+u1y6JC0Ijly5gsqfHxBF+T6Drxt6y8Pp8ri+9x4Hb7LZK+4DbWK9eyTfGBP6HKiwyO5KsBZXY6ZT0bSw66c6mYth8rh27DcAajl49FsppBbKVrlc2pixnt9xE/eYaNS4hKOSFJszXsQQONhbj1NdX+HGxZHuNs1x7h4e9aJs3BVDsw3rfBYtAzN9mlYJIv7q3Ng/kQTrblep+L0bKiIke2NRz6LCNxHRfStcKpSyz/APQWzw+Bhmt4opbX8nFiPmF+VWuEvtIW8wsHqkdgg/3oencPf5rU3Ff2B1WLN1o/bLvX9kwvcRtabEAi44qnBmvyv8I9+lVmH0/aPzHYLcFgGExDRurxsUdTdWU2IPUEVeOAcLFbwFuHZ52prMFgxrBJuCy8Ffpm5K30PlwqlqqEt70e3LksXxHcLUhVctKh7Zw0cmHmjlt3bRsGvyFjc35W438qyYSHAhZMJDgQvnXcGZkx8LJqwz/9tquqkXjN/WqvZwDGbq0dqcLQ4xrEgSMswtprlyG38tU7jdil4KQ9gvw0Wjdmub/Z0RcasXb1uxN/fjUeMd1VOMZfzbg3hYfBP8dgElFnF+NjzF9DY1nYFQIp3xG7Sso+xGKWVRqY3Cqfc29+FchNGWPcG7g/Vdx2wljY47OFz5arYK7BcEkm9f7JP7f6GqD8Q/47f/X0KscM/cPT6rjdSPwu3UgfK5/WtH4ci7sknMgeWp+YWWJO7zWrpsRaR7dTVPVVzo6qXJ/219eisRH+m26dRCwHpXcU7CyJrTyCr3G5XVbl4uJpAqsx4AEn2F68cbAlegEmwVCggaR44x4ST8hxvXHPwuobJGx/Hjy5qNVUcsZbm48U+31myYYKumZgvsATb6VeYu8spw1vE2WivdlisOOiziaTwgfxXrnozwXOvd3beK2mu3XYqNjcfHCAZXVAxygsbXPSvCQN1g+RrNXGykg16s0URQtr7KixMZjlQMp4XAJB5EdCK2RyvjOZpslhfUXWJ9qGw44rSp4XDZbroNLWPrXS4DVvdJ2LtQeak4hBGYhM0WK1rcPbJxez4Jm+IrlbzZSUY+5BqkxKmFPVPjGw26HUKHG67QU12hs+OZMkqBh5jhyuOhqG1xabhbo5HMN2rPMfudh4MPJDlXKSx5X63vy5VN/PTPlEhdqrWARSMyBunFaJswnuYr8ciX/lFQn+0VUEWNlSO3L/AIRJ/wAyL/FU3Df8ge9YP2VL7A4+7OMxEmkcSDW2ovdjbmdFGg8qm4qb5Wjcrxijb87IxGKkGLnBVLv8ILEoD92iAcSR8rkmsKadjP02b+r3W0K37v8AZVh3wVsUhE8iggqT9yOKqORIvdieJJqNJXPEncOg+K9zkFZhvFuJi8JOImTvA5tHInwv/wCreR+tWMdXG9ua9lMhdn0Cv+wtp7SwODgtG89y2eOQ3yAcMrcQPLUVXyCGSQ62Wx1Ox+g3Va3u7R8TjEMOUQRnR1UklvIt08qkw0jIzm3WyClaw3OpVh7Hd0pO8+2TKVQAiINoWJFiwHSxIvzvWitnFsg9611k4y9m33q+744HCTKBiYmkKajJowvx8VwLGw0vVbYkWXlA6oYc0TgOqmbrbWw08IGG8KxgIYyLFOgI9uPOsGuB0HBaq2mnhkvNu7W/NOayUJJcLsVe8d3XXPmB01sbroOl/pUBlIDIXOHG/wDCsJK12QMYdLW6c06qeq9Kt5MOXiGUEkMDYe4/WqbHIHy03cFyCD9FOoJAyTXiFJ2Thu7iVTx4n1NS8OpjT07WHfc9VoqZe0kLgosGz271idFuT686oIcFlfXukkFmZieutx91vfUN7MAbptXWqCiiLmRAwKngQQffSvHNzAhEv2XsdISWBLMdLtyHQVpjhLTmc4uO2vrzKzkkfIbuK8d6dmtPBZNWU5gOvK3yNR8RpnTw2buNQoVZCZY7Dcaqi7J3dmlmVWjZEVgXLAjQG9hfiTwqjo6GV8gDmkDiqKGikkkAIIA3WpV1a6dJd79i/a8M0YtnHiQn8Q/K+o96we3MLKNVwdtEW8eCyzZW+OLwJMLDMFNu7kvdfIHiB5cK2RNvoqeGslg7juHAp2va9YeLC3PlLb80NTGUebipzcRB3av3C9qglzh4xCApIs1yfK9hrW5+GvbbLrdWdDUwSXMmhGvrxWa7Tx2I2liVjjUszGyIOXmfTma6ihghoIjI87bn6BR6mrfVPsNGjYL6E3T2KMHg4cODfIup6sdWPuSa46tqTUzulPH5cFua3KLJvUVZKlbc3exOLxqhyI8GpV2s12lsb5Mo4KeBJ5XqdBNFFGXbv2HIePXkpDpyIxGzTmforrUFR1Te1zZcmI2XMkSl3Uo4VQSTlYEgAak2qZQSNZOC7ZYu2ULs83PaPZJgxBdJMQS72Yh0vbKA3EEBQbdSazq6kOnzM2GyNGifYLdkq0YkmMscRvGliLHlmbMc9vPiaiF41IGp3Wd1Ya1rxec8CupV1DKeIIuK9BtsvQSDcJFj9zsPKioTKqqSQElccffUeVbGzOBvp5LcKmQcV47K3AwEDZlgV2BuDIS9j18Wl6yfUyu0JXjqiR3FWcVoWlUTtG2q2GS4jZg3BgDlB4am1hWV7C6vMJibKbE6pR2TbCnErYpwY4ypUKQRnub3t+EdahxMd2heVYY9WwmFtO3Vw16fdalUpcmiiIoiKIiiIoiKIiiIoiKIiiIoiKIiiJRt3dnDYsffRgtawcaMPccfevQSDcLTLTxy+0FTcd2RxMfu8S6f20D/AJFalx1hZuFEOHN/1KiQ9jS3+8xbMvRIgp+Zdh9KmjGC0d1nx+wWbaIA6lXndvdXDYJSII7MfidtXP8Ae6eQ0qBU1k1Qf1Dpy4KWyNrNk7qKs0URFERREURFERREURFERREURFEX/9k="/>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5" name="AutoShape 4" descr="data:image/jpeg;base64,/9j/4AAQSkZJRgABAQAAAQABAAD/2wCEAAkGBxQTERQUExQWFBUXGRoXGRgXGRsdHRogHxweGB4cIhkcICggGx0lHx0YIjEhJykrLi4wHCAzODMsNygtLiwBCgoKDg0OGxAQGy8mICQ1MCwuLzcsLDQ0LDQ0LDcsLC8sLy8sNDQsLzcsNC8sLywsLyw3LCwsLCwsNCw0LCwsLP/AABEIAFAA/wMBEQACEQEDEQH/xAAcAAACAwEBAQEAAAAAAAAAAAAABQQGBwIDCAH/xABDEAACAQIDBQYDBQQHCQEAAAABAgMAEQQSIQUGMUFRBxMiYXGBMpGhFCNSscEzQmKSJFNygrLR4RUlNXOTs8LS8Aj/xAAbAQEAAgMBAQAAAAAAAAAAAAAABAUCAwYBB//EADYRAAEDAgQDBQYGAgMAAAAAAAEAAgMEEQUSITFBUXETImGR8DKBobHB4QYUIzPR8TRCFmJy/9oADAMBAAIRAxEAPwDcKIiiIoiKIiiIoiKIiiIoiKIiiIoiKIs13u3jeVzHGxWJTbwm2flckcvKuarK98smSM6eHFc7W1kkr8kZ0204lV2aOfD5ZFZkvrdSR8+tbXU08ADyd/gvazDqukY2cnffXY8jzWn7mbZOKwodvjUlH8yLG/uCDVzTy9oy53VrQ1BniDjvsU9repiKIiiIoiKIiiIoiKIiiIoiKIiiIoiKIiiIoiKIiiIoiKIiiIoiKIiiIoiKIiiIoiXbwYru8NKw0OWw9TpUWtl7OBzhyWipfkicVmGytn9/PHFqAx1I5AamuWo4TLKGLmYYe1lawaJ/2h7Ejiw8bx3GVspGYkWI8+dx9TXQ4gy0bSOGiuMaL3QM1Nm6Wv8APmVM7KorYWRvxSn6Kv63rbQizD1+gXuEX7A9T8grrU1WiKIiiIoiKIiiIoiKIiiIoiKIiiIoiKIiiIoipW/++7YEpHFGHkcE5nvlAHkCCx9xavbd0lW2G4cKo3ebDw3Ujs+3sbHxyd4ipJGVvkvlIa9rAkkHwnma0xyZiQeCyxbDW0ZYWG4dfffTf5q21tVOiiIoiKIiiIoiKIiiIoiKIkG+p/o9urD6An9Kq8XP6FuZ+6hV/wC1ZVrcGC+KZraKh+pAquwZt5ifBVuGMvMTyCmdqeLAhij5sxb2Uf5kfWrPEn2a1vrRbsZkAjazmfknm5WBMOChU6EjOfVjmqXTMyxgKdQx9nA0Hqnlb1LVcx2/WAiJDYhSRyQFvqBb61uZTyO2CjmqiH+yVv2qbPH70v8A0zUpuF1DtgPNeCriPFS9ldo+z53CCfIx0AlBQE9LnT61lJhNUxubLceGq2NmY7Yq2VWraiiIoiKIiiIoiKIiiIoiKIiiIoio/aJu7DiIlkkmETITZ2Phs2pB+lq9vpZXGF1UkUmVrb+CW9nKJg8Pj5s4kRGUZl4NkUnT+eorSGB7lYYvnqpYIbWJG3U2+imbNxDYtWkkxBDWy2TMinW9lB5jhcX4j3r+0dKCS7yXlRG2kcI449N9bE+88uPBQE2/OjnLiNPwkEgeXiF6gOrZo3d16lHD4Hs70evP+k92bviTpKgP8SXH0P8AnW6LHCDaVvvH8KsqMHA/aPuP8q04TFpIuZGDD8vUcqvIKiOZuaM3CpZYnxOyvFl3PMEUs3AUqKhkEZkkOgWLGF5yhLDtVj8IA9dTXJz/AIjmffsGgDx1PX1dTPyrW+0Vy+Kc21OvSq2XFa+TLZ51HAAL0RMHBQpJmv8AEfmaguq576SO8yosgF1Gj2rIuqvfgbHUGrZtXiFEW9pcA7B3FRpWyR6uCsGytqLMOjDiv6jyrrKDEY6tumjhuEjkD+q523hVkQBmyi5/Iis66MPYATb+ljPG17bOKQ7pqoxMiqRYJYLY6eIcb8TUDDLCVwHLZQKMATOA5be9e+2N2jisakkn7GNVsL6sbkkW5DrU6WlMs4c72QPNZz0RnqA5/sgeatAFTlZKLtXDmSCWNTlZ0dQehKkA16DYrF7czSBxWQ7C3TmikdcTg3foQMy/Nb1NMvdBaVqwqniBcyob0PBRcd2b4yeVmigWGP8Ad7x1H0XMfmBVnT4jFEwB5ufALXVU4fMTGLNVJ3k3fxGDkyYiMpfgeKsOoYaH04+VdLQVUU4zRm6jGNzDYrTeyHfCySYaebvBGjSxkhswVR4l4eIDiOfHytR47h3ebNG21zY7Wudj/KmQycCvTtF2gwQSjFlCy5Rlz5Yr3Pwp++RpduhsOkXCmXcYzHe2vC7vPh05rOTTW6oOwt/cVhHBOJkxCDTu2ZtfO5F6uKvDIp22DA08/wCljFKGm51Wkz9rCxR4Z2hMgmRncRsC0duNx6a8uFc83CXOc9odbKbC/FSH2aAeau27m8eHxsXeYaQOOY4MvkVOoqunp5IXZXhYggptWleqLtPaEWHiaWZxHGouWP5W4knkBqayYxzzlbuip2F7RRiGthMO8igkMXJQgWuGC2JKk6eVSX0vZj9Q2WeVKsf2sPAVWXB+Pi4SQnJ5XKgFuo5VtZRB+rXaLY2HNsU02L2r4GYhZC+HY6feDw/zC4HqbVrfQyt1GqGneNleo5AwDKQwOoINwfeoey0LqiL5z25vEcTBho/FeJCGudGPWpVSzLm8V2WHQZHl3Nah2Y7MSTZTI4uszSZh5fB/41XMYHNIPFVmM1L2Vwc3doFvn9V2+4sgLBMQMhXKoK/CL35GoT8Pd/q7RbRjsZAL49b3Ou6JtyJT4jKhfmcpF/Xjr51Glwl7tcwv0RuORDuhhA67KCdhyxMFkAUcmvdT78vQ1Dgwh7p8s2g+ak/n4pW5ozc8uKfYTBNHZ4W8XNTwIq8bh8cTg6Dunj4jkVVyTtkuyUac0+mj76K3C9vasq6kFVCYibXVax3YyX3SlI8jldSRzFcFJAKapMWpI4jTh4qcXZ2B3BNEwqsvQeVdPFhdPVQhzTYHTTj9lBMjmnVctslOrfP/AEr3/jVHbd3n9lqc4lIdqbIMVyuqnn09arMYoqmPK9zi9gFgeXX+fNaamR7wMxvZKcPiTHIrg8PqOY96rqSd0Egkbw9WVdmLXAhWbeh74XOvDQ+xFv1rscSOamzt6+ak1ZvDmCrm5OMzYqzcShF+oFtDVdhMhM1jyVdh8l5rHktArpFeooiKIiiIoipfa/DE2y5jJa65TGTxz3AAHqL1cYE54rWBnG9+i1y2y6rLOx/AmTaCFVLBVfvSeCoylQB/ExI9ga6bHpQylIJ3tbxN7+QCjwDVXnanZbIxAhxQEWXIUlQtmW9wCQRe2uvHWqGLGm6l7Nd7g2sfXBbzHpYJXguxdo2ZjNFMMpAR1YWJ4HMDxHpW2bH+0aAGlviCvY4w03Oqqc+6O0NnuVliLwyq0Rkh8YAdSrWuLqbEixAvyqQaymqG5mmzhrY6barCxBTDZ+72K2esGKjZh3ec+AE98CbqhU8ARfNm+H1qBJVxVDnRnjb3c/tbdZBpC2ndjba4zDJOoK5tGQ8UYaMp9D8xY86ppojG8tK2A3SjtM3dlxuCMcDWlVg6gmwa2hF+HA6X51tpJmxSXdssgbKo7j7rbUw5BcBCb3MkisEFuAVC2ZibXJsByrdVyQSaD+1mXBem8vZrjJiXjxSXI1RswXNzsdSAenKkNXGwWLVmyUDcLNN4d1cZhDfEwsB/WCzKf7y3A9DY1ZRTxyDulTYpGu2TbcTfmbAuFYmTDk+KM/u/xL0PlwP1rTUUzZBcbrOWnEgvxX0JgcYk0aSxsGRwGUjmDVI5pabFVLgWmxXzTPhMoc2+GVk+VS6o38l2tE65HS63bs2hK7OhBFj4iR6sTUCP2VzmMOzVbj0+SszsALkgDzrImyrQCdAhWBFwbjqK9BuhBBsVxPCrqVYXB5V4RcWXrHuYczTqq4r9zKySMcoF1P4h/nWhtU0PMchsRr1HP+ValvbRh8Y12PgmGwMcZO8vpa1h0Go/SotFiTKuR7WDRtreKjVsAiy2UfFn71wOuvyrjMZJ/OSgetAtsf7TSm+z/wBmtddgf+DH64qDN7ZUirdalxLGGUqdQRY1hJG2RhY7Y6Lwi+iz/F4ciwtc3I+RtXz50Lm2bbXUeRVZI0qxPEX2cV0JCf4T19q6xoMmHW42+S3ubmpSPBVXdpGjxEJII+8KH3U/6VW4ddkzb87fBVVICyVpPO3wWl11S6JFERREmxW9WEjm7h5gJfwgMdehIBAPle9bBE8jMBotJnjDspOqMdvRhYomlaUFQM1luT0GnIk6a2rKOnke4NaNVkZWAXusnxL4reHF5FvDhIrE34Lfn/FIRew4AfXqYTDhMOY6vPx/gD4qMC6Y+C1zdrd6DAwiGBbDixOrOfxE8z+Vc1V1ktVJ2kh1+XRS2tDRYJo7AC5IAHM1GAvsslzFKrC6kMOoN/yoQRuiJ4VdSrAMrAgg8CDyoCQbhFiHariHwckeFfM2GdWKWNiguAMp6rqLHiCL8auqGNsoMg9ob+PXqtbtNFJ7AtoMs2JwxfOrKsyG51/cJ8tMtwelY4o0FrXgW4IxbTVMtiTbM3qwmImeCGdHlj+JRf3sSLPbnlJtW18EjGhzhoUsnNakXE0SupVgGUixBFwR0tXoNtQixDtQ3BGFP2nDD7hj40/qyeBH8B+n5WtLVZ+47dWlJUZu67dM+xDeAhpMG50N5I78j++PTgbeta6+PZ4XldFoHjomu2cFhlExt98JXfKAp8WpzBT4S2XW3HnaquRzj0spFK+UuaP9bW9e9WPs3kDbPiKliLvq3E+I8dTWMey0Yw0tq3A8h8lB3pwjy4sKzjuxEcqEnU82tz5a1pkiL5e8Ra231UzD5mRUt2jvF2p+iX7nY5sPOIWcNHJoADcK3Ijpfh8qraZzqWURucCHcjspeKQtqYTK1tnN8NxxWi1eLlFXd7Yv2b+qn8x+vzrmvxEwgMkHiFa4Y/2m+9fm6g8T+g/Oov4c/ef0+qyxL2Qpk2HvI5H/ANpWqtoXT1kjm+tNLKM2S0YBTHCJZAK6XDIuypWM5BRJDdxXtU9YIoirG0pYypyi7HNw5i+tq5aqdFrlGtzfz1so0+UAi2qZbLiH2MKRYFG0J5G/E1d00QbSBvC3zWwRtEeXhZV2HakaogsucMBmubXFjbNx8r1VRTsDRzBVaKiMMA4339eSu9dGrdFERRFlO2d0MX9tkkSGKSNnLhyASAdfhvfMOX51NjlYGWJN1VvppO0LgAQom+u1y6JC0Ijly5gsqfHxBF+T6Drxt6y8Pp8ri+9x4Hb7LZK+4DbWK9eyTfGBP6HKiwyO5KsBZXY6ZT0bSw66c6mYth8rh27DcAajl49FsppBbKVrlc2pixnt9xE/eYaNS4hKOSFJszXsQQONhbj1NdX+HGxZHuNs1x7h4e9aJs3BVDsw3rfBYtAzN9mlYJIv7q3Ng/kQTrblep+L0bKiIke2NRz6LCNxHRfStcKpSyz/APQWzw+Bhmt4opbX8nFiPmF+VWuEvtIW8wsHqkdgg/3oencPf5rU3Ff2B1WLN1o/bLvX9kwvcRtabEAi44qnBmvyv8I9+lVmH0/aPzHYLcFgGExDRurxsUdTdWU2IPUEVeOAcLFbwFuHZ52prMFgxrBJuCy8Ffpm5K30PlwqlqqEt70e3LksXxHcLUhVctKh7Zw0cmHmjlt3bRsGvyFjc35W438qyYSHAhZMJDgQvnXcGZkx8LJqwz/9tquqkXjN/WqvZwDGbq0dqcLQ4xrEgSMswtprlyG38tU7jdil4KQ9gvw0Wjdmub/Z0RcasXb1uxN/fjUeMd1VOMZfzbg3hYfBP8dgElFnF+NjzF9DY1nYFQIp3xG7Sso+xGKWVRqY3Cqfc29+FchNGWPcG7g/Vdx2wljY47OFz5arYK7BcEkm9f7JP7f6GqD8Q/47f/X0KscM/cPT6rjdSPwu3UgfK5/WtH4ci7sknMgeWp+YWWJO7zWrpsRaR7dTVPVVzo6qXJ/219eisRH+m26dRCwHpXcU7CyJrTyCr3G5XVbl4uJpAqsx4AEn2F68cbAlegEmwVCggaR44x4ST8hxvXHPwuobJGx/Hjy5qNVUcsZbm48U+31myYYKumZgvsATb6VeYu8spw1vE2WivdlisOOiziaTwgfxXrnozwXOvd3beK2mu3XYqNjcfHCAZXVAxygsbXPSvCQN1g+RrNXGykg16s0URQtr7KixMZjlQMp4XAJB5EdCK2RyvjOZpslhfUXWJ9qGw44rSp4XDZbroNLWPrXS4DVvdJ2LtQeak4hBGYhM0WK1rcPbJxez4Jm+IrlbzZSUY+5BqkxKmFPVPjGw26HUKHG67QU12hs+OZMkqBh5jhyuOhqG1xabhbo5HMN2rPMfudh4MPJDlXKSx5X63vy5VN/PTPlEhdqrWARSMyBunFaJswnuYr8ciX/lFQn+0VUEWNlSO3L/AIRJ/wAyL/FU3Df8ge9YP2VL7A4+7OMxEmkcSDW2ovdjbmdFGg8qm4qb5Wjcrxijb87IxGKkGLnBVLv8ILEoD92iAcSR8rkmsKadjP02b+r3W0K37v8AZVh3wVsUhE8iggqT9yOKqORIvdieJJqNJXPEncOg+K9zkFZhvFuJi8JOImTvA5tHInwv/wCreR+tWMdXG9ua9lMhdn0Cv+wtp7SwODgtG89y2eOQ3yAcMrcQPLUVXyCGSQ62Wx1Ox+g3Va3u7R8TjEMOUQRnR1UklvIt08qkw0jIzm3WyClaw3OpVh7Hd0pO8+2TKVQAiINoWJFiwHSxIvzvWitnFsg9611k4y9m33q+744HCTKBiYmkKajJowvx8VwLGw0vVbYkWXlA6oYc0TgOqmbrbWw08IGG8KxgIYyLFOgI9uPOsGuB0HBaq2mnhkvNu7W/NOayUJJcLsVe8d3XXPmB01sbroOl/pUBlIDIXOHG/wDCsJK12QMYdLW6c06qeq9Kt5MOXiGUEkMDYe4/WqbHIHy03cFyCD9FOoJAyTXiFJ2Thu7iVTx4n1NS8OpjT07WHfc9VoqZe0kLgosGz271idFuT686oIcFlfXukkFmZieutx91vfUN7MAbptXWqCiiLmRAwKngQQffSvHNzAhEv2XsdISWBLMdLtyHQVpjhLTmc4uO2vrzKzkkfIbuK8d6dmtPBZNWU5gOvK3yNR8RpnTw2buNQoVZCZY7Dcaqi7J3dmlmVWjZEVgXLAjQG9hfiTwqjo6GV8gDmkDiqKGikkkAIIA3WpV1a6dJd79i/a8M0YtnHiQn8Q/K+o96we3MLKNVwdtEW8eCyzZW+OLwJMLDMFNu7kvdfIHiB5cK2RNvoqeGslg7juHAp2va9YeLC3PlLb80NTGUebipzcRB3av3C9qglzh4xCApIs1yfK9hrW5+GvbbLrdWdDUwSXMmhGvrxWa7Tx2I2liVjjUszGyIOXmfTma6ihghoIjI87bn6BR6mrfVPsNGjYL6E3T2KMHg4cODfIup6sdWPuSa46tqTUzulPH5cFua3KLJvUVZKlbc3exOLxqhyI8GpV2s12lsb5Mo4KeBJ5XqdBNFFGXbv2HIePXkpDpyIxGzTmforrUFR1Te1zZcmI2XMkSl3Uo4VQSTlYEgAak2qZQSNZOC7ZYu2ULs83PaPZJgxBdJMQS72Yh0vbKA3EEBQbdSazq6kOnzM2GyNGifYLdkq0YkmMscRvGliLHlmbMc9vPiaiF41IGp3Wd1Ya1rxec8CupV1DKeIIuK9BtsvQSDcJFj9zsPKioTKqqSQElccffUeVbGzOBvp5LcKmQcV47K3AwEDZlgV2BuDIS9j18Wl6yfUyu0JXjqiR3FWcVoWlUTtG2q2GS4jZg3BgDlB4am1hWV7C6vMJibKbE6pR2TbCnErYpwY4ypUKQRnub3t+EdahxMd2heVYY9WwmFtO3Vw16fdalUpcmiiIoiKIiiIoiKIiiIoiKIiiIoiKIiiJRt3dnDYsffRgtawcaMPccfevQSDcLTLTxy+0FTcd2RxMfu8S6f20D/AJFalx1hZuFEOHN/1KiQ9jS3+8xbMvRIgp+Zdh9KmjGC0d1nx+wWbaIA6lXndvdXDYJSII7MfidtXP8Ae6eQ0qBU1k1Qf1Dpy4KWyNrNk7qKs0URFERREURFERREURFERREURFEX/9k="/>
          <p:cNvSpPr>
            <a:spLocks noChangeAspect="1" noChangeArrowheads="1"/>
          </p:cNvSpPr>
          <p:nvPr/>
        </p:nvSpPr>
        <p:spPr bwMode="auto">
          <a:xfrm>
            <a:off x="9075738"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3078" name="Picture 6" descr="http://ks-edu.org/schools/shilo/PublishingImages/%D7%91%D7%94%D7%A6%D7%9C%D7%97%D7%94/A95_37F_be.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052736"/>
            <a:ext cx="6140643" cy="1944216"/>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s://encrypted-tbn0.gstatic.com/images?q=tbn:ANd9GcQB9mLsQQjpo_Sg3K84HAH8oYjfBY_LRcJX2AZQ9x7BoBAIfFhbH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4437112"/>
            <a:ext cx="1905000" cy="21907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835696" y="3426614"/>
            <a:ext cx="4320480" cy="1323439"/>
          </a:xfrm>
          <a:prstGeom prst="rect">
            <a:avLst/>
          </a:prstGeom>
          <a:noFill/>
        </p:spPr>
        <p:txBody>
          <a:bodyPr wrap="square" rtlCol="1">
            <a:spAutoFit/>
          </a:bodyPr>
          <a:lstStyle/>
          <a:p>
            <a:r>
              <a:rPr lang="he-IL" sz="8000" b="1" dirty="0" smtClean="0">
                <a:solidFill>
                  <a:srgbClr val="002060"/>
                </a:solidFill>
              </a:rPr>
              <a:t>אילנית</a:t>
            </a:r>
            <a:endParaRPr lang="he-IL" sz="8000" b="1" dirty="0">
              <a:solidFill>
                <a:srgbClr val="002060"/>
              </a:solidFill>
            </a:endParaRPr>
          </a:p>
        </p:txBody>
      </p:sp>
    </p:spTree>
    <p:extLst>
      <p:ext uri="{BB962C8B-B14F-4D97-AF65-F5344CB8AC3E}">
        <p14:creationId xmlns:p14="http://schemas.microsoft.com/office/powerpoint/2010/main" val="1552382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19591" y="332656"/>
            <a:ext cx="8229600" cy="990600"/>
          </a:xfrm>
        </p:spPr>
        <p:txBody>
          <a:bodyPr/>
          <a:lstStyle/>
          <a:p>
            <a:pPr algn="ctr"/>
            <a:r>
              <a:rPr lang="he-IL" b="1" dirty="0" smtClean="0">
                <a:solidFill>
                  <a:schemeClr val="bg2">
                    <a:lumMod val="25000"/>
                  </a:schemeClr>
                </a:solidFill>
              </a:rPr>
              <a:t>מבנה הנורה החשמלית</a:t>
            </a:r>
            <a:endParaRPr lang="he-IL" b="1" dirty="0">
              <a:solidFill>
                <a:schemeClr val="bg2">
                  <a:lumMod val="25000"/>
                </a:schemeClr>
              </a:solidFill>
            </a:endParaRPr>
          </a:p>
        </p:txBody>
      </p:sp>
      <p:pic>
        <p:nvPicPr>
          <p:cNvPr id="4098" name="Picture 2" descr="C:\Users\Nimni\Desktop\חשמל\3.jpe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0544" t="6725" r="58975" b="54414"/>
          <a:stretch/>
        </p:blipFill>
        <p:spPr bwMode="auto">
          <a:xfrm rot="10800000">
            <a:off x="0" y="1334590"/>
            <a:ext cx="3203848" cy="53551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877799" y="1950877"/>
            <a:ext cx="4896544" cy="3416320"/>
          </a:xfrm>
          <a:prstGeom prst="rect">
            <a:avLst/>
          </a:prstGeom>
          <a:noFill/>
        </p:spPr>
        <p:txBody>
          <a:bodyPr wrap="square" rtlCol="1">
            <a:spAutoFit/>
          </a:bodyPr>
          <a:lstStyle/>
          <a:p>
            <a:r>
              <a:rPr lang="he-IL" sz="2400" b="1" dirty="0" smtClean="0">
                <a:latin typeface="Narkisim" pitchFamily="34" charset="-79"/>
                <a:cs typeface="Narkisim" pitchFamily="34" charset="-79"/>
              </a:rPr>
              <a:t>מתג חשמלי או מפסק זהו מכשיר שבעזרתו ניתן לפתוח ולסגור מעגלים חשמליים.</a:t>
            </a:r>
          </a:p>
          <a:p>
            <a:r>
              <a:rPr lang="he-IL" sz="2400" b="1" dirty="0" smtClean="0">
                <a:latin typeface="Narkisim" pitchFamily="34" charset="-79"/>
                <a:cs typeface="Narkisim" pitchFamily="34" charset="-79"/>
              </a:rPr>
              <a:t>התבוננו במתג והשיבו:</a:t>
            </a:r>
          </a:p>
          <a:p>
            <a:endParaRPr lang="he-IL" sz="2400" dirty="0" smtClean="0">
              <a:latin typeface="Narkisim" pitchFamily="34" charset="-79"/>
              <a:cs typeface="Narkisim" pitchFamily="34" charset="-79"/>
            </a:endParaRPr>
          </a:p>
          <a:p>
            <a:r>
              <a:rPr lang="he-IL" sz="2400" dirty="0" smtClean="0">
                <a:latin typeface="Narkisim" pitchFamily="34" charset="-79"/>
                <a:cs typeface="Narkisim" pitchFamily="34" charset="-79"/>
              </a:rPr>
              <a:t>א. אילו מחלקיו עשויים מחומר מוליך? ואילו מהם עשויים</a:t>
            </a:r>
            <a:r>
              <a:rPr lang="en-US" sz="2400" dirty="0" smtClean="0">
                <a:latin typeface="Narkisim" pitchFamily="34" charset="-79"/>
                <a:cs typeface="Narkisim" pitchFamily="34" charset="-79"/>
              </a:rPr>
              <a:t> </a:t>
            </a:r>
            <a:r>
              <a:rPr lang="he-IL" sz="2400" dirty="0" smtClean="0">
                <a:latin typeface="Narkisim" pitchFamily="34" charset="-79"/>
                <a:cs typeface="Narkisim" pitchFamily="34" charset="-79"/>
              </a:rPr>
              <a:t>מחומר מבודד?</a:t>
            </a:r>
          </a:p>
          <a:p>
            <a:r>
              <a:rPr lang="he-IL" sz="2400" dirty="0" smtClean="0">
                <a:latin typeface="Narkisim" pitchFamily="34" charset="-79"/>
                <a:cs typeface="Narkisim" pitchFamily="34" charset="-79"/>
              </a:rPr>
              <a:t>ב. מה תפקיד של פס ההולכה</a:t>
            </a:r>
          </a:p>
          <a:p>
            <a:r>
              <a:rPr lang="he-IL" sz="2400" dirty="0" smtClean="0">
                <a:latin typeface="Narkisim" pitchFamily="34" charset="-79"/>
                <a:cs typeface="Narkisim" pitchFamily="34" charset="-79"/>
              </a:rPr>
              <a:t>ג. כיצד ניתן לפתוח מעגל חשמלי ע"י המתג</a:t>
            </a:r>
          </a:p>
          <a:p>
            <a:endParaRPr lang="he-IL" sz="2400" dirty="0">
              <a:latin typeface="Narkisim" pitchFamily="34" charset="-79"/>
              <a:cs typeface="Narkisim" pitchFamily="34" charset="-79"/>
            </a:endParaRPr>
          </a:p>
        </p:txBody>
      </p:sp>
    </p:spTree>
    <p:extLst>
      <p:ext uri="{BB962C8B-B14F-4D97-AF65-F5344CB8AC3E}">
        <p14:creationId xmlns:p14="http://schemas.microsoft.com/office/powerpoint/2010/main" val="3599159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46856" y="404664"/>
            <a:ext cx="8229600" cy="990600"/>
          </a:xfrm>
        </p:spPr>
        <p:txBody>
          <a:bodyPr>
            <a:normAutofit/>
          </a:bodyPr>
          <a:lstStyle/>
          <a:p>
            <a:pPr algn="ctr"/>
            <a:r>
              <a:rPr lang="he-IL" sz="3200" b="1" dirty="0" smtClean="0"/>
              <a:t>מתג קיר</a:t>
            </a:r>
            <a:endParaRPr lang="he-IL" sz="3200" b="1" dirty="0"/>
          </a:p>
        </p:txBody>
      </p:sp>
      <p:pic>
        <p:nvPicPr>
          <p:cNvPr id="5122" name="Picture 2" descr="C:\Users\Nimni\Desktop\חשמל\4.jpeg"/>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t="17252" r="6930" b="50392"/>
          <a:stretch/>
        </p:blipFill>
        <p:spPr bwMode="auto">
          <a:xfrm>
            <a:off x="0" y="2334933"/>
            <a:ext cx="9144000" cy="45230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15616" y="1556792"/>
            <a:ext cx="7560840" cy="461665"/>
          </a:xfrm>
          <a:prstGeom prst="rect">
            <a:avLst/>
          </a:prstGeom>
          <a:noFill/>
        </p:spPr>
        <p:txBody>
          <a:bodyPr wrap="square" rtlCol="1">
            <a:spAutoFit/>
          </a:bodyPr>
          <a:lstStyle/>
          <a:p>
            <a:r>
              <a:rPr lang="he-IL" sz="2400" dirty="0" smtClean="0">
                <a:latin typeface="Narkisim" pitchFamily="34" charset="-79"/>
                <a:cs typeface="Narkisim" pitchFamily="34" charset="-79"/>
              </a:rPr>
              <a:t>התבוננו במתג הקיר והסבירו את דרך פעולתו</a:t>
            </a:r>
            <a:endParaRPr lang="he-IL" sz="2400" dirty="0">
              <a:latin typeface="Narkisim" pitchFamily="34" charset="-79"/>
              <a:cs typeface="Narkisim" pitchFamily="34" charset="-79"/>
            </a:endParaRPr>
          </a:p>
        </p:txBody>
      </p:sp>
    </p:spTree>
    <p:extLst>
      <p:ext uri="{BB962C8B-B14F-4D97-AF65-F5344CB8AC3E}">
        <p14:creationId xmlns:p14="http://schemas.microsoft.com/office/powerpoint/2010/main" val="37118219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9552" y="1412776"/>
            <a:ext cx="8424936" cy="830997"/>
          </a:xfrm>
          <a:prstGeom prst="rect">
            <a:avLst/>
          </a:prstGeom>
          <a:noFill/>
        </p:spPr>
        <p:txBody>
          <a:bodyPr wrap="square" rtlCol="1">
            <a:spAutoFit/>
          </a:bodyPr>
          <a:lstStyle/>
          <a:p>
            <a:r>
              <a:rPr lang="he-IL" sz="2400" dirty="0" smtClean="0">
                <a:latin typeface="Narkisim" pitchFamily="34" charset="-79"/>
                <a:cs typeface="Narkisim" pitchFamily="34" charset="-79"/>
              </a:rPr>
              <a:t>א. חלקי המתג סומנו במספרים. ציינו אילו הם מבודדים</a:t>
            </a:r>
          </a:p>
          <a:p>
            <a:r>
              <a:rPr lang="he-IL" sz="2400" dirty="0" smtClean="0">
                <a:latin typeface="Narkisim" pitchFamily="34" charset="-79"/>
                <a:cs typeface="Narkisim" pitchFamily="34" charset="-79"/>
              </a:rPr>
              <a:t>ב. באיזה תצלום המתג פותח את המעגל החשמלי, א' או ב' נמקו.</a:t>
            </a:r>
            <a:endParaRPr lang="he-IL" sz="2400" dirty="0">
              <a:latin typeface="Narkisim" pitchFamily="34" charset="-79"/>
              <a:cs typeface="Narkisim" pitchFamily="34" charset="-79"/>
            </a:endParaRPr>
          </a:p>
        </p:txBody>
      </p:sp>
      <p:pic>
        <p:nvPicPr>
          <p:cNvPr id="7" name="Picture 2" descr="C:\Users\Nimni\Desktop\חשמל\4.jpe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3682" r="3875"/>
          <a:stretch/>
        </p:blipFill>
        <p:spPr bwMode="auto">
          <a:xfrm>
            <a:off x="539552" y="2529946"/>
            <a:ext cx="8119032" cy="43280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9" name="כותרת 1"/>
          <p:cNvSpPr>
            <a:spLocks noGrp="1"/>
          </p:cNvSpPr>
          <p:nvPr>
            <p:ph type="title"/>
          </p:nvPr>
        </p:nvSpPr>
        <p:spPr>
          <a:xfrm>
            <a:off x="446856" y="404664"/>
            <a:ext cx="8229600" cy="990600"/>
          </a:xfrm>
        </p:spPr>
        <p:txBody>
          <a:bodyPr vert="horz" lIns="91440" tIns="45720" rIns="91440" bIns="45720" rtlCol="0" anchor="ctr">
            <a:normAutofit/>
          </a:bodyPr>
          <a:lstStyle/>
          <a:p>
            <a:pPr algn="ctr"/>
            <a:r>
              <a:rPr lang="he-IL" sz="3200" b="1" dirty="0"/>
              <a:t>תצלום מתג ביתי</a:t>
            </a:r>
          </a:p>
        </p:txBody>
      </p:sp>
    </p:spTree>
    <p:extLst>
      <p:ext uri="{BB962C8B-B14F-4D97-AF65-F5344CB8AC3E}">
        <p14:creationId xmlns:p14="http://schemas.microsoft.com/office/powerpoint/2010/main" val="7845496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r"/>
            <a:r>
              <a:rPr lang="he-IL" sz="3200" b="1" dirty="0" smtClean="0"/>
              <a:t>משימה</a:t>
            </a:r>
            <a:endParaRPr lang="he-IL" sz="3200" b="1" dirty="0"/>
          </a:p>
        </p:txBody>
      </p:sp>
      <p:pic>
        <p:nvPicPr>
          <p:cNvPr id="6146" name="Picture 2" descr="C:\Users\Nimni\Desktop\חשמל\5.jpe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963" t="4647" r="70727" b="81555"/>
          <a:stretch/>
        </p:blipFill>
        <p:spPr bwMode="auto">
          <a:xfrm>
            <a:off x="1763688" y="2708920"/>
            <a:ext cx="5617798" cy="37452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71600" y="1484784"/>
            <a:ext cx="7776864" cy="830997"/>
          </a:xfrm>
          <a:prstGeom prst="rect">
            <a:avLst/>
          </a:prstGeom>
          <a:noFill/>
        </p:spPr>
        <p:txBody>
          <a:bodyPr wrap="square" rtlCol="1">
            <a:spAutoFit/>
          </a:bodyPr>
          <a:lstStyle/>
          <a:p>
            <a:r>
              <a:rPr lang="he-IL" sz="2400" dirty="0" smtClean="0">
                <a:latin typeface="Narkisim" pitchFamily="34" charset="-79"/>
                <a:cs typeface="Narkisim" pitchFamily="34" charset="-79"/>
              </a:rPr>
              <a:t>א. העתיקו את הסימנים הבאים למחברת, כך שיתארו מעגל חשמלי.</a:t>
            </a:r>
          </a:p>
          <a:p>
            <a:r>
              <a:rPr lang="he-IL" sz="2400" dirty="0" smtClean="0">
                <a:latin typeface="Narkisim" pitchFamily="34" charset="-79"/>
                <a:cs typeface="Narkisim" pitchFamily="34" charset="-79"/>
              </a:rPr>
              <a:t>ב. האם התרשים, שציירתם, מתאר מעגל פתוח או סגור? נמקו.</a:t>
            </a:r>
          </a:p>
        </p:txBody>
      </p:sp>
    </p:spTree>
    <p:extLst>
      <p:ext uri="{BB962C8B-B14F-4D97-AF65-F5344CB8AC3E}">
        <p14:creationId xmlns:p14="http://schemas.microsoft.com/office/powerpoint/2010/main" val="16876784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r"/>
            <a:r>
              <a:rPr lang="he-IL" sz="3200" b="1" dirty="0" smtClean="0"/>
              <a:t>משימה</a:t>
            </a:r>
            <a:endParaRPr lang="he-IL" sz="3200" b="1" dirty="0"/>
          </a:p>
        </p:txBody>
      </p:sp>
      <p:sp>
        <p:nvSpPr>
          <p:cNvPr id="4" name="TextBox 3"/>
          <p:cNvSpPr txBox="1"/>
          <p:nvPr/>
        </p:nvSpPr>
        <p:spPr>
          <a:xfrm>
            <a:off x="395536" y="1484784"/>
            <a:ext cx="8352928" cy="1938992"/>
          </a:xfrm>
          <a:prstGeom prst="rect">
            <a:avLst/>
          </a:prstGeom>
          <a:noFill/>
        </p:spPr>
        <p:txBody>
          <a:bodyPr wrap="square" rtlCol="1">
            <a:spAutoFit/>
          </a:bodyPr>
          <a:lstStyle/>
          <a:p>
            <a:r>
              <a:rPr lang="he-IL" sz="2400" dirty="0" smtClean="0">
                <a:latin typeface="Narkisim" pitchFamily="34" charset="-79"/>
                <a:cs typeface="Narkisim" pitchFamily="34" charset="-79"/>
              </a:rPr>
              <a:t>ג. תלמיד הרכיב את המעגל החשמלי המתואר  בתרשים.</a:t>
            </a:r>
          </a:p>
          <a:p>
            <a:pPr marL="285750" indent="-285750">
              <a:buFontTx/>
              <a:buChar char="-"/>
            </a:pPr>
            <a:r>
              <a:rPr lang="he-IL" sz="2400" dirty="0" smtClean="0">
                <a:latin typeface="Narkisim" pitchFamily="34" charset="-79"/>
                <a:cs typeface="Narkisim" pitchFamily="34" charset="-79"/>
              </a:rPr>
              <a:t>האם הנורה מאירה?</a:t>
            </a:r>
          </a:p>
          <a:p>
            <a:pPr marL="285750" indent="-285750">
              <a:buFontTx/>
              <a:buChar char="-"/>
            </a:pPr>
            <a:r>
              <a:rPr lang="he-IL" sz="2400" dirty="0" smtClean="0">
                <a:latin typeface="Narkisim" pitchFamily="34" charset="-79"/>
                <a:cs typeface="Narkisim" pitchFamily="34" charset="-79"/>
              </a:rPr>
              <a:t>מה יקרה כאשר יפתח את המתג?</a:t>
            </a:r>
          </a:p>
          <a:p>
            <a:pPr marL="285750" indent="-285750">
              <a:buFontTx/>
              <a:buChar char="-"/>
            </a:pPr>
            <a:endParaRPr lang="he-IL" sz="2400" dirty="0">
              <a:latin typeface="Narkisim" pitchFamily="34" charset="-79"/>
              <a:cs typeface="Narkisim" pitchFamily="34" charset="-79"/>
            </a:endParaRPr>
          </a:p>
          <a:p>
            <a:pPr marL="285750" indent="-285750">
              <a:buFontTx/>
              <a:buChar char="-"/>
            </a:pPr>
            <a:endParaRPr lang="he-IL" sz="2400" dirty="0" smtClean="0">
              <a:latin typeface="Narkisim" pitchFamily="34" charset="-79"/>
              <a:cs typeface="Narkisim" pitchFamily="34" charset="-79"/>
            </a:endParaRPr>
          </a:p>
        </p:txBody>
      </p:sp>
      <p:pic>
        <p:nvPicPr>
          <p:cNvPr id="6" name="Picture 2" descr="C:\Users\Nimni\Desktop\חשמל\5.jpe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1572" r="52726" b="43871"/>
          <a:stretch/>
        </p:blipFill>
        <p:spPr bwMode="auto">
          <a:xfrm>
            <a:off x="241329" y="3873903"/>
            <a:ext cx="3960440" cy="27645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 name="Picture 2" descr="C:\Users\Nimni\Desktop\חשמל\5.jpeg"/>
          <p:cNvPicPr>
            <a:picLocks noChangeAspect="1" noChangeArrowheads="1"/>
          </p:cNvPicPr>
          <p:nvPr/>
        </p:nvPicPr>
        <p:blipFill rotWithShape="1">
          <a:blip r:embed="rId3">
            <a:extLst>
              <a:ext uri="{28A0092B-C50C-407E-A947-70E740481C1C}">
                <a14:useLocalDpi xmlns:a14="http://schemas.microsoft.com/office/drawing/2010/main" val="0"/>
              </a:ext>
            </a:extLst>
          </a:blip>
          <a:srcRect l="1963" t="18356" r="70727" b="67935"/>
          <a:stretch/>
        </p:blipFill>
        <p:spPr bwMode="auto">
          <a:xfrm>
            <a:off x="4720097" y="3873904"/>
            <a:ext cx="4173561" cy="27645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0384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בהירות">
  <a:themeElements>
    <a:clrScheme name="זרם מדחף">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קלאסי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בהירות">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443</TotalTime>
  <Words>1656</Words>
  <Application>Microsoft Office PowerPoint</Application>
  <PresentationFormat>‫הצגה על המסך (4:3)</PresentationFormat>
  <Paragraphs>191</Paragraphs>
  <Slides>40</Slides>
  <Notes>0</Notes>
  <HiddenSlides>0</HiddenSlides>
  <MMClips>0</MMClips>
  <ScaleCrop>false</ScaleCrop>
  <HeadingPairs>
    <vt:vector size="4" baseType="variant">
      <vt:variant>
        <vt:lpstr>ערכת נושא</vt:lpstr>
      </vt:variant>
      <vt:variant>
        <vt:i4>1</vt:i4>
      </vt:variant>
      <vt:variant>
        <vt:lpstr>כותרות שקופיות</vt:lpstr>
      </vt:variant>
      <vt:variant>
        <vt:i4>40</vt:i4>
      </vt:variant>
    </vt:vector>
  </HeadingPairs>
  <TitlesOfParts>
    <vt:vector size="41" baseType="lpstr">
      <vt:lpstr>בהירות</vt:lpstr>
      <vt:lpstr>מצגת של PowerPoint</vt:lpstr>
      <vt:lpstr>מצגת של PowerPoint</vt:lpstr>
      <vt:lpstr>מה נחוץ לקיומו של מעגל חשמלי סגור?</vt:lpstr>
      <vt:lpstr>מבנה הנורה החשמלית</vt:lpstr>
      <vt:lpstr>מבנה הנורה החשמלית</vt:lpstr>
      <vt:lpstr>מתג קיר</vt:lpstr>
      <vt:lpstr>תצלום מתג ביתי</vt:lpstr>
      <vt:lpstr>משימה</vt:lpstr>
      <vt:lpstr>משימה</vt:lpstr>
      <vt:lpstr>משימה</vt:lpstr>
      <vt:lpstr>מעגל חשמלי ומכשירי חשמל ביתיים</vt:lpstr>
      <vt:lpstr>תצלום של חוט חשמל המחבר  מכשיר חשמלי אל השקע החשמלי בבית</vt:lpstr>
      <vt:lpstr>מצגת של PowerPoint</vt:lpstr>
      <vt:lpstr>מצגת של PowerPoint</vt:lpstr>
      <vt:lpstr>מצגת של PowerPoint</vt:lpstr>
      <vt:lpstr>מצגת של PowerPoint</vt:lpstr>
      <vt:lpstr>עוצמת הזרם היא מספר האלקטרונים העוברים בכל שנייה  דרך שטח החתך במוליך</vt:lpstr>
      <vt:lpstr>מצגת של PowerPoint</vt:lpstr>
      <vt:lpstr>אנו כבר יודעים:</vt:lpstr>
      <vt:lpstr>טבלת מוליכות (לפי סדר יורד של מוליכות)</vt:lpstr>
      <vt:lpstr>מצגת של PowerPoint</vt:lpstr>
      <vt:lpstr>מצגת של PowerPoint</vt:lpstr>
      <vt:lpstr>מצגת של PowerPoint</vt:lpstr>
      <vt:lpstr>קצר: מצב שבו קיימת ירידה פתאומית של  ההתנגדות החשמלית במעגל החשמלי</vt:lpstr>
      <vt:lpstr> </vt:lpstr>
      <vt:lpstr>השוואה בין: תופעת הקצר ותופעת עומס היתר</vt:lpstr>
      <vt:lpstr>לפניכם מספר מעגלים: א-ז.  עיינו בהם וציינו באילו מהם יש מצב של קצר?  נמקו את בחירתכם.</vt:lpstr>
      <vt:lpstr>מצגת של PowerPoint</vt:lpstr>
      <vt:lpstr>אנו כבר יודעים:</vt:lpstr>
      <vt:lpstr>מנגנוני בטיחות להגנה מפני נזקי התחשמלות</vt:lpstr>
      <vt:lpstr>מצגת של PowerPoint</vt:lpstr>
      <vt:lpstr>כיצד ניתן להתגונן מפני מכשירים מסוכנים?</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Nimni</dc:creator>
  <cp:lastModifiedBy>user</cp:lastModifiedBy>
  <cp:revision>41</cp:revision>
  <dcterms:created xsi:type="dcterms:W3CDTF">2012-12-29T13:55:58Z</dcterms:created>
  <dcterms:modified xsi:type="dcterms:W3CDTF">2015-01-15T00:51:10Z</dcterms:modified>
</cp:coreProperties>
</file>