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1" r:id="rId8"/>
    <p:sldId id="262" r:id="rId9"/>
    <p:sldId id="263" r:id="rId10"/>
    <p:sldId id="264" r:id="rId11"/>
    <p:sldId id="273" r:id="rId12"/>
    <p:sldId id="271" r:id="rId13"/>
    <p:sldId id="265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F6AA6A0-B6C3-44CA-97A1-DD956554B3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5160DE4-FB2E-46BA-9C12-D6EA69DF4914}" type="datetimeFigureOut">
              <a:rPr lang="en-US" smtClean="0"/>
              <a:t>6/29/2017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EMS- electric muscle stimulation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he-IL" sz="2800" dirty="0" smtClean="0"/>
              <a:t>האם תורם לתוכניות שיקום/אימון?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77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מחקרים לדוגמא- שיקום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600" y="1295400"/>
            <a:ext cx="7848600" cy="5105400"/>
          </a:xfrm>
        </p:spPr>
        <p:txBody>
          <a:bodyPr>
            <a:noAutofit/>
          </a:bodyPr>
          <a:lstStyle/>
          <a:p>
            <a:r>
              <a:rPr lang="en-US" sz="2000" dirty="0"/>
              <a:t>Satoshi </a:t>
            </a:r>
            <a:r>
              <a:rPr lang="en-US" sz="2000" dirty="0" smtClean="0"/>
              <a:t>Hasegawa et al(2011). </a:t>
            </a:r>
            <a:r>
              <a:rPr lang="en-US" sz="2000" dirty="0"/>
              <a:t>" Effect of early implementation of electrical muscle stimulation to prevent muscle atrophy and weakness in patients after anterior cruciate ligament </a:t>
            </a:r>
            <a:r>
              <a:rPr lang="en-US" sz="2000" dirty="0" smtClean="0"/>
              <a:t>reconstruction“</a:t>
            </a:r>
            <a:endParaRPr lang="en-US" sz="1800" dirty="0" smtClean="0"/>
          </a:p>
          <a:p>
            <a:pPr algn="r" rtl="1"/>
            <a:r>
              <a:rPr lang="he-IL" sz="1800" dirty="0" smtClean="0"/>
              <a:t>20 נבדקים לאחר שחזור </a:t>
            </a:r>
            <a:r>
              <a:rPr lang="en-US" sz="1800" dirty="0" smtClean="0"/>
              <a:t>ACL</a:t>
            </a:r>
            <a:r>
              <a:rPr lang="he-IL" sz="1800" dirty="0" smtClean="0"/>
              <a:t> שחולקו רנדומלי לקבוצת מחקר וביקורת.</a:t>
            </a:r>
          </a:p>
          <a:p>
            <a:pPr algn="r" rtl="1"/>
            <a:r>
              <a:rPr lang="he-IL" sz="1800" dirty="0" smtClean="0"/>
              <a:t>התערבות- החל מהיום השני אחרי הניתוח, 5 ימים בשבוע ולמשך 4 שבועות:</a:t>
            </a:r>
          </a:p>
          <a:p>
            <a:pPr lvl="1" algn="r" rtl="1"/>
            <a:r>
              <a:rPr lang="he-IL" sz="1800" dirty="0" smtClean="0"/>
              <a:t>ביקורת- פיזיו' קונבנציונלי.</a:t>
            </a:r>
          </a:p>
          <a:p>
            <a:pPr lvl="1" algn="r" rtl="1"/>
            <a:r>
              <a:rPr lang="he-IL" sz="1800" dirty="0" smtClean="0"/>
              <a:t>מחקר- בנוסף טיפול ב </a:t>
            </a:r>
            <a:r>
              <a:rPr lang="en-US" sz="1800" dirty="0" smtClean="0"/>
              <a:t>EMS</a:t>
            </a:r>
            <a:r>
              <a:rPr lang="he-IL" sz="1800" dirty="0" smtClean="0"/>
              <a:t> למיישרי וכופפי הברך ולפלנטר ודורסי פלקסורים בקרסול.</a:t>
            </a:r>
          </a:p>
          <a:p>
            <a:pPr lvl="1" algn="r" rtl="1"/>
            <a:r>
              <a:rPr lang="he-IL" sz="1800" dirty="0" smtClean="0"/>
              <a:t>הגירוי המוטורי- 20 דק', כיווצים איזומטריים, תדירות </a:t>
            </a:r>
            <a:r>
              <a:rPr lang="en-US" sz="1400" dirty="0"/>
              <a:t>HZ</a:t>
            </a:r>
            <a:r>
              <a:rPr lang="he-IL" sz="1800" dirty="0" smtClean="0"/>
              <a:t>20 , 5שניות כיווץ/2שניות מנוחה, רוחב פולס µ</a:t>
            </a:r>
            <a:r>
              <a:rPr lang="en-US" sz="1050" dirty="0"/>
              <a:t>S</a:t>
            </a:r>
            <a:r>
              <a:rPr lang="he-IL" sz="1800" dirty="0" smtClean="0"/>
              <a:t> 250 ועוצמה לפי המקסימום שיכלו לסבול </a:t>
            </a:r>
            <a:r>
              <a:rPr lang="en-US" sz="1800" dirty="0" smtClean="0"/>
              <a:t>MA</a:t>
            </a:r>
            <a:r>
              <a:rPr lang="he-IL" sz="1800" dirty="0"/>
              <a:t>74-107.</a:t>
            </a:r>
            <a:endParaRPr lang="he-IL" sz="1800" dirty="0" smtClean="0"/>
          </a:p>
          <a:p>
            <a:pPr algn="r" rtl="1"/>
            <a:r>
              <a:rPr lang="he-IL" sz="1800" dirty="0" smtClean="0"/>
              <a:t>מדדים-</a:t>
            </a:r>
          </a:p>
          <a:p>
            <a:pPr lvl="1" algn="r" rtl="1"/>
            <a:r>
              <a:rPr lang="he-IL" sz="1800" dirty="0" smtClean="0"/>
              <a:t>כח שריר במכשיר איזוקינטי.</a:t>
            </a:r>
          </a:p>
          <a:p>
            <a:pPr lvl="1" algn="r" rtl="1"/>
            <a:r>
              <a:rPr lang="he-IL" sz="1800" dirty="0" smtClean="0"/>
              <a:t>עובי שריר בעזרת </a:t>
            </a:r>
            <a:r>
              <a:rPr lang="en-US" sz="1800" dirty="0" smtClean="0"/>
              <a:t>US</a:t>
            </a:r>
            <a:r>
              <a:rPr lang="he-IL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9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תוצאות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37922"/>
              </p:ext>
            </p:extLst>
          </p:nvPr>
        </p:nvGraphicFramePr>
        <p:xfrm>
          <a:off x="228600" y="1600200"/>
          <a:ext cx="8153400" cy="410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1550">
                <a:tc gridSpan="2"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ביקורת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מחקר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3 חודשים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4 שבועות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3 חודשים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4 שבועות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זמן</a:t>
                      </a:r>
                      <a:r>
                        <a:rPr lang="he-IL" baseline="0" dirty="0" smtClean="0"/>
                        <a:t> המדידה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עלייה</a:t>
                      </a:r>
                      <a:r>
                        <a:rPr lang="he-IL" baseline="0" dirty="0" smtClean="0"/>
                        <a:t> משמעותית אך נמוכה מזו של קבוצה המחקר.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ירידה משמעותית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עלייה</a:t>
                      </a:r>
                      <a:r>
                        <a:rPr lang="he-IL" baseline="0" dirty="0" smtClean="0"/>
                        <a:t> משמעותית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ללא ירידה משמעותית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כח (ארבע ראשי)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עלייה משמעותית רק בחלק מהשרירים אך נמוכה מזו של קבוצת המחקר.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ירידה משמעותית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עלייה משמעותית</a:t>
                      </a:r>
                    </a:p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ללא ירידה משמעותית</a:t>
                      </a:r>
                    </a:p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עובי השרירים הנבדקים.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0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מחקרים לדוגמא- ספורט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Martínez López et al. </a:t>
            </a:r>
            <a:r>
              <a:rPr lang="en-US" sz="2000" dirty="0"/>
              <a:t>(2012). Effects of electrostimulation and plyometric training program combination on jump height in teenage athletes</a:t>
            </a:r>
            <a:r>
              <a:rPr lang="en-US" dirty="0"/>
              <a:t>. </a:t>
            </a:r>
            <a:endParaRPr lang="en-US" dirty="0" smtClean="0"/>
          </a:p>
          <a:p>
            <a:pPr algn="r" rtl="1"/>
            <a:r>
              <a:rPr lang="he-IL" dirty="0" smtClean="0"/>
              <a:t>98 נבדקים (רצים למרחקים קצרים) חולקו רנדומלית ל4 קבוצות.</a:t>
            </a:r>
          </a:p>
          <a:p>
            <a:pPr algn="r" rtl="1"/>
            <a:r>
              <a:rPr lang="he-IL" dirty="0" smtClean="0"/>
              <a:t>התערבות- </a:t>
            </a:r>
          </a:p>
          <a:p>
            <a:pPr lvl="1" algn="r" rtl="1"/>
            <a:r>
              <a:rPr lang="he-IL" dirty="0" smtClean="0"/>
              <a:t>2 אימונים בשבוע למשך 8 שבועות (בנוסף לאימונים רגילים).</a:t>
            </a:r>
          </a:p>
          <a:p>
            <a:pPr lvl="1" algn="r" rtl="1"/>
            <a:r>
              <a:rPr lang="he-IL" dirty="0" smtClean="0"/>
              <a:t>3 קבוצות מחקר שקיבלו אימון פלאומטרי + </a:t>
            </a:r>
            <a:r>
              <a:rPr lang="en-US" dirty="0" smtClean="0"/>
              <a:t>EMS</a:t>
            </a:r>
            <a:r>
              <a:rPr lang="he-IL" dirty="0" smtClean="0"/>
              <a:t> וקבוצת ביקורת אחת שקיבלה רק אימון פלאומטרי. השוני בין קבוצות המחקר היה בתדירות הזרם ותזמונו (אחרי האימון או בזמן).</a:t>
            </a:r>
          </a:p>
          <a:p>
            <a:pPr algn="r" rtl="1"/>
            <a:r>
              <a:rPr lang="he-IL" dirty="0" smtClean="0"/>
              <a:t>מדדים- גובה של שלושה סוגי קפיצה ורטיקלית. 3 ניסיונות לכל קפיצה כאשר התוצאה הטובה ביותר נרשמה.</a:t>
            </a:r>
          </a:p>
          <a:p>
            <a:pPr algn="r" rtl="1"/>
            <a:r>
              <a:rPr lang="he-IL" dirty="0" smtClean="0"/>
              <a:t>תוצאות- שינוי משמעותי בכל שלושת סוגי הקפיצות רק בקבוצת ההתערבות הראשונה שקבלה אימון פלאומטרי ו</a:t>
            </a:r>
            <a:r>
              <a:rPr lang="en-US" dirty="0" smtClean="0"/>
              <a:t>EMS</a:t>
            </a:r>
            <a:r>
              <a:rPr lang="he-IL" dirty="0" smtClean="0"/>
              <a:t> בתדירות של </a:t>
            </a:r>
            <a:r>
              <a:rPr lang="en-US" dirty="0" smtClean="0"/>
              <a:t>H</a:t>
            </a:r>
            <a:r>
              <a:rPr lang="en-US" sz="1800" dirty="0" smtClean="0"/>
              <a:t>Z</a:t>
            </a:r>
            <a:r>
              <a:rPr lang="he-IL" dirty="0" smtClean="0"/>
              <a:t>150.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pPr algn="r" rtl="1"/>
            <a:r>
              <a:rPr lang="he-IL" dirty="0" smtClean="0"/>
              <a:t>תוצאות מכלל המאמרים שנסקרו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620000" cy="4800600"/>
          </a:xfrm>
        </p:spPr>
        <p:txBody>
          <a:bodyPr/>
          <a:lstStyle/>
          <a:p>
            <a:pPr algn="r" rtl="1"/>
            <a:r>
              <a:rPr lang="he-IL" sz="3200" dirty="0" smtClean="0"/>
              <a:t>בספורטאים:</a:t>
            </a:r>
          </a:p>
          <a:p>
            <a:pPr algn="r" rtl="1"/>
            <a:endParaRPr lang="he-IL" dirty="0" smtClean="0"/>
          </a:p>
          <a:p>
            <a:pPr lvl="2" algn="r" rtl="1"/>
            <a:r>
              <a:rPr lang="he-IL" sz="2800" dirty="0" smtClean="0"/>
              <a:t>שיפור בכח בעיקר בשימוש ב </a:t>
            </a:r>
            <a:r>
              <a:rPr lang="en-US" sz="2800" dirty="0" smtClean="0"/>
              <a:t>EMS</a:t>
            </a:r>
            <a:r>
              <a:rPr lang="he-IL" sz="2800" dirty="0" smtClean="0"/>
              <a:t> </a:t>
            </a:r>
            <a:r>
              <a:rPr lang="he-IL" sz="2800" b="1" u="sng" dirty="0" smtClean="0"/>
              <a:t>כתוספת </a:t>
            </a:r>
            <a:r>
              <a:rPr lang="he-IL" sz="2800" dirty="0" smtClean="0"/>
              <a:t>לתרגול דינמי.</a:t>
            </a:r>
          </a:p>
          <a:p>
            <a:pPr lvl="2" algn="r" rtl="1"/>
            <a:r>
              <a:rPr lang="he-IL" sz="2800" dirty="0" smtClean="0"/>
              <a:t>עדויות סותרות לגבי שיפור בפונקציות השונות.... פרוטוקולים שונים.</a:t>
            </a:r>
          </a:p>
          <a:p>
            <a:pPr marL="777240" lvl="2" indent="0" algn="r" rtl="1">
              <a:buNone/>
            </a:pPr>
            <a:endParaRPr lang="he-IL" sz="2800" dirty="0" smtClean="0"/>
          </a:p>
          <a:p>
            <a:pPr marL="914400" lvl="2" indent="0" algn="r" rtl="1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977"/>
            <a:ext cx="4953000" cy="30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3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7"/>
            <a:ext cx="7620000" cy="1143000"/>
          </a:xfrm>
        </p:spPr>
        <p:txBody>
          <a:bodyPr/>
          <a:lstStyle/>
          <a:p>
            <a:pPr algn="r" rtl="1"/>
            <a:r>
              <a:rPr lang="he-IL" dirty="0"/>
              <a:t>תוצאות מכלל המאמרים שנסקרו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620000" cy="4800600"/>
          </a:xfrm>
        </p:spPr>
        <p:txBody>
          <a:bodyPr/>
          <a:lstStyle/>
          <a:p>
            <a:pPr algn="r" rtl="1"/>
            <a:r>
              <a:rPr lang="he-IL" sz="3200" dirty="0" smtClean="0"/>
              <a:t>בשיקום:</a:t>
            </a:r>
          </a:p>
          <a:p>
            <a:pPr lvl="2" algn="r" rtl="1"/>
            <a:r>
              <a:rPr lang="he-IL" sz="2800" dirty="0" smtClean="0"/>
              <a:t>עלייה בצריכת חמצן מירבית.</a:t>
            </a:r>
          </a:p>
          <a:p>
            <a:pPr lvl="2" algn="r" rtl="1"/>
            <a:r>
              <a:rPr lang="he-IL" sz="2800" dirty="0" smtClean="0"/>
              <a:t>שמירה על מסת השריר בתקופה שבה אסורה הפעלה אקטיבית.</a:t>
            </a:r>
          </a:p>
          <a:p>
            <a:pPr lvl="2" algn="r" rtl="1"/>
            <a:r>
              <a:rPr lang="he-IL" sz="2800" dirty="0" smtClean="0"/>
              <a:t>עלייה חדה יותר בכח שריר בתקופת השיקום וירידה חדה פחות לאחר ניתוח.</a:t>
            </a:r>
          </a:p>
          <a:p>
            <a:pPr lvl="2" algn="r" rtl="1"/>
            <a:r>
              <a:rPr lang="he-IL" sz="2800" dirty="0" smtClean="0"/>
              <a:t>שיפור במבחנים פונקציונלים</a:t>
            </a:r>
          </a:p>
          <a:p>
            <a:pPr marL="777240" lvl="2" indent="0" algn="r" rtl="1">
              <a:buNone/>
            </a:pPr>
            <a:r>
              <a:rPr lang="he-IL" sz="2800" dirty="0" smtClean="0"/>
              <a:t>  של גפה עליונה וטווחי שכ"י בגפה</a:t>
            </a:r>
          </a:p>
          <a:p>
            <a:pPr marL="777240" lvl="2" indent="0" algn="r" rtl="1">
              <a:buNone/>
            </a:pPr>
            <a:r>
              <a:rPr lang="he-IL" sz="2800" dirty="0" smtClean="0"/>
              <a:t>  עליונה פראטית.</a:t>
            </a:r>
          </a:p>
          <a:p>
            <a:pPr lvl="2" algn="r" rt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מסקנות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800" dirty="0" smtClean="0"/>
              <a:t>שילוב גירוי חשמלי יכול לתרום הן בשיקום והן באימון בעיקר כאשר הוא משולב עם תרגול דינמי.</a:t>
            </a:r>
          </a:p>
          <a:p>
            <a:pPr algn="r" rtl="1"/>
            <a:r>
              <a:rPr lang="he-IL" sz="2800" dirty="0" smtClean="0"/>
              <a:t>יש צורך בהמשך מחקר: יצירת סטנדרטיזציה, התאמת פרוטוקולים לפונקציה ספציפית/שריר ספציפי ובדיקת ההשפעה לטווח ארוך...האם יעיל או שישנו אפקט תקרה.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27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172200" cy="562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9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pPr algn="r" rtl="1"/>
            <a:r>
              <a:rPr lang="he-IL" dirty="0" smtClean="0"/>
              <a:t>רקע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620000" cy="4800600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 smtClean="0"/>
              <a:t>שימוש בגירויים חשמליים תואר כבר ב1670 (ז'אן שוואמרדם).</a:t>
            </a:r>
          </a:p>
          <a:p>
            <a:pPr algn="r" rtl="1"/>
            <a:r>
              <a:rPr lang="he-IL" sz="2800" dirty="0" smtClean="0"/>
              <a:t>ב1971 יעקב קוץ (מדען רוסי) טען שיתכן וגירוי חשמלי יעיל יותר מכיווץ רצוני לשיפור כח.</a:t>
            </a:r>
          </a:p>
          <a:p>
            <a:pPr algn="r" rtl="1"/>
            <a:r>
              <a:rPr lang="he-IL" sz="2800" u="sng" dirty="0" smtClean="0"/>
              <a:t>גירוי חשמלי מוטורי </a:t>
            </a:r>
            <a:r>
              <a:rPr lang="he-IL" sz="2800" dirty="0" smtClean="0"/>
              <a:t>מוגדר כמתן גירוי חשמלי לסרוגין בתדרים גבוהים </a:t>
            </a:r>
            <a:r>
              <a:rPr lang="en-US" sz="2800" dirty="0" smtClean="0"/>
              <a:t>HZ</a:t>
            </a:r>
            <a:r>
              <a:rPr lang="he-IL" sz="2800" dirty="0" smtClean="0"/>
              <a:t>40-50 דרך אלקטרודות שטח מעל נקודות מוטוריות.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2114550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0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pPr algn="r"/>
            <a:r>
              <a:rPr lang="he-IL" dirty="0" smtClean="0"/>
              <a:t>רקע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620000" cy="4800600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 smtClean="0"/>
              <a:t>ככל שעוצמת הזרם גבוהה יותר כך גם תרומת האימון לשיפור הכח......... כאב</a:t>
            </a:r>
            <a:endParaRPr lang="en-US" sz="2800" dirty="0" smtClean="0"/>
          </a:p>
          <a:p>
            <a:pPr algn="r" rtl="1"/>
            <a:r>
              <a:rPr lang="he-IL" sz="2800" dirty="0" smtClean="0"/>
              <a:t>ישנה גם השפעה של גודל האלקטרודות.</a:t>
            </a:r>
          </a:p>
          <a:p>
            <a:pPr algn="r" rtl="1"/>
            <a:r>
              <a:rPr lang="he-IL" sz="2800" dirty="0" smtClean="0"/>
              <a:t>תקופת הכרות מתן שליטה לנבדק ויצירת סבולת הביאה לעלייה בעוצמות הזרם.</a:t>
            </a:r>
          </a:p>
          <a:p>
            <a:pPr algn="r" rtl="1"/>
            <a:r>
              <a:rPr lang="he-IL" sz="2800" dirty="0" smtClean="0"/>
              <a:t>יחידה מוטורית- נוירון של עצב מוטורי וסיבי השריר אותם הוא מעצבב.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743200" cy="263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6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pPr algn="r" rtl="1"/>
            <a:r>
              <a:rPr lang="he-IL" dirty="0" smtClean="0"/>
              <a:t>רקע- יחידות מוטוריות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97275" y="1295400"/>
            <a:ext cx="48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2400" dirty="0">
                <a:latin typeface="Times New Roman" pitchFamily="18" charset="0"/>
              </a:rPr>
              <a:t>יחידות מוטוריות נבדלות ב:</a:t>
            </a:r>
          </a:p>
          <a:p>
            <a:pPr algn="r" rtl="1">
              <a:spcBef>
                <a:spcPct val="50000"/>
              </a:spcBef>
            </a:pPr>
            <a:r>
              <a:rPr lang="he-IL" sz="2400" dirty="0">
                <a:latin typeface="Times New Roman" pitchFamily="18" charset="0"/>
              </a:rPr>
              <a:t>א. מספר הסיבים </a:t>
            </a:r>
            <a:endParaRPr lang="he-IL" sz="2400" dirty="0" smtClean="0">
              <a:latin typeface="Times New Roman" pitchFamily="18" charset="0"/>
            </a:endParaRPr>
          </a:p>
          <a:p>
            <a:pPr algn="r" rtl="1">
              <a:spcBef>
                <a:spcPct val="50000"/>
              </a:spcBef>
            </a:pPr>
            <a:r>
              <a:rPr lang="he-IL" sz="2400" dirty="0" smtClean="0">
                <a:latin typeface="Times New Roman" pitchFamily="18" charset="0"/>
              </a:rPr>
              <a:t>ב</a:t>
            </a:r>
            <a:r>
              <a:rPr lang="he-IL" sz="2400" dirty="0">
                <a:latin typeface="Times New Roman" pitchFamily="18" charset="0"/>
              </a:rPr>
              <a:t>. סוגי הסיבים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394364"/>
            <a:ext cx="83978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he-IL" sz="2400" dirty="0">
                <a:latin typeface="Times New Roman" pitchFamily="18" charset="0"/>
              </a:rPr>
              <a:t>שני טיפוסי סיבים ראשיים:</a:t>
            </a:r>
            <a:endParaRPr lang="en-US" sz="2400" dirty="0">
              <a:latin typeface="Times New Roman" pitchFamily="18" charset="0"/>
            </a:endParaRPr>
          </a:p>
          <a:p>
            <a:pPr algn="r" rtl="1">
              <a:spcBef>
                <a:spcPct val="50000"/>
              </a:spcBef>
            </a:pPr>
            <a:r>
              <a:rPr lang="he-IL" sz="2400" dirty="0">
                <a:latin typeface="Times New Roman" pitchFamily="18" charset="0"/>
              </a:rPr>
              <a:t>א. איטיים – </a:t>
            </a:r>
            <a:r>
              <a:rPr lang="he-IL" sz="2400" dirty="0"/>
              <a:t>(</a:t>
            </a:r>
            <a:r>
              <a:rPr lang="he-IL" sz="2400" dirty="0">
                <a:latin typeface="Times New Roman" pitchFamily="18" charset="0"/>
              </a:rPr>
              <a:t>אדומים- </a:t>
            </a:r>
            <a:r>
              <a:rPr lang="en-US" sz="2400" dirty="0"/>
              <a:t>(Type I</a:t>
            </a:r>
            <a:r>
              <a:rPr lang="he-IL" sz="2400" dirty="0"/>
              <a:t> </a:t>
            </a:r>
            <a:r>
              <a:rPr lang="en-US" sz="2400" dirty="0"/>
              <a:t>ST- Slow Twitch Fiber </a:t>
            </a:r>
            <a:endParaRPr lang="he-IL" sz="2400" dirty="0"/>
          </a:p>
          <a:p>
            <a:pPr algn="r" rtl="1">
              <a:spcBef>
                <a:spcPct val="50000"/>
              </a:spcBef>
            </a:pPr>
            <a:r>
              <a:rPr lang="he-IL" sz="2400" dirty="0">
                <a:latin typeface="Times New Roman" pitchFamily="18" charset="0"/>
              </a:rPr>
              <a:t>ב. מהירים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he-IL" sz="2400" dirty="0">
                <a:latin typeface="Times New Roman" pitchFamily="18" charset="0"/>
              </a:rPr>
              <a:t>- </a:t>
            </a:r>
            <a:r>
              <a:rPr lang="en-US" sz="2400" dirty="0"/>
              <a:t>)</a:t>
            </a:r>
            <a:r>
              <a:rPr lang="he-IL" sz="2400" dirty="0">
                <a:latin typeface="Times New Roman" pitchFamily="18" charset="0"/>
              </a:rPr>
              <a:t>לבנים - </a:t>
            </a:r>
            <a:r>
              <a:rPr lang="en-US" sz="2400" dirty="0"/>
              <a:t>FT- Fast Twitch Fiber ( Type II</a:t>
            </a:r>
            <a:endParaRPr lang="he-IL" sz="2400" dirty="0">
              <a:solidFill>
                <a:srgbClr val="0066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5792822"/>
            <a:ext cx="73965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>
              <a:spcBef>
                <a:spcPct val="50000"/>
              </a:spcBef>
            </a:pPr>
            <a:r>
              <a:rPr lang="he-IL" sz="2800" dirty="0">
                <a:solidFill>
                  <a:schemeClr val="tx2"/>
                </a:solidFill>
                <a:latin typeface="Times New Roman" pitchFamily="18" charset="0"/>
              </a:rPr>
              <a:t>ביחידה מוטורית יכולים להיות רק סוג אחד של סיבים.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3" b="15548"/>
          <a:stretch/>
        </p:blipFill>
        <p:spPr bwMode="auto">
          <a:xfrm>
            <a:off x="685800" y="1000990"/>
            <a:ext cx="4076700" cy="28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5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גיוס יחידות מוטוריות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5029200"/>
          </a:xfrm>
        </p:spPr>
        <p:txBody>
          <a:bodyPr>
            <a:normAutofit fontScale="92500" lnSpcReduction="20000"/>
          </a:bodyPr>
          <a:lstStyle/>
          <a:p>
            <a:pPr algn="r" rtl="1">
              <a:buFontTx/>
              <a:buChar char="•"/>
            </a:pPr>
            <a:r>
              <a:rPr lang="he-IL" sz="3000" dirty="0" smtClean="0">
                <a:latin typeface="Times New Roman" pitchFamily="18" charset="0"/>
              </a:rPr>
              <a:t>הפעלת </a:t>
            </a:r>
            <a:r>
              <a:rPr lang="he-IL" sz="3000" dirty="0">
                <a:latin typeface="Times New Roman" pitchFamily="18" charset="0"/>
              </a:rPr>
              <a:t>יחידות מוטוריות תתבצע על פי </a:t>
            </a:r>
            <a:r>
              <a:rPr lang="he-IL" sz="3000" u="sng" dirty="0">
                <a:latin typeface="Times New Roman" pitchFamily="18" charset="0"/>
              </a:rPr>
              <a:t>עקרון הגודל</a:t>
            </a:r>
            <a:r>
              <a:rPr lang="he-IL" sz="3000" dirty="0">
                <a:latin typeface="Times New Roman" pitchFamily="18" charset="0"/>
              </a:rPr>
              <a:t>- </a:t>
            </a:r>
            <a:r>
              <a:rPr lang="he-IL" sz="3000" dirty="0" smtClean="0">
                <a:latin typeface="Times New Roman" pitchFamily="18" charset="0"/>
              </a:rPr>
              <a:t>המוח </a:t>
            </a:r>
            <a:r>
              <a:rPr lang="he-IL" sz="3000" dirty="0">
                <a:latin typeface="Times New Roman" pitchFamily="18" charset="0"/>
              </a:rPr>
              <a:t>מגייס את היחידות המוטוריות בהתאם לקוטר הנוירונים המעצבבים אותן.</a:t>
            </a:r>
          </a:p>
          <a:p>
            <a:pPr algn="r" rtl="1"/>
            <a:endParaRPr lang="he-IL" sz="3000" dirty="0">
              <a:latin typeface="Times New Roman" pitchFamily="18" charset="0"/>
            </a:endParaRPr>
          </a:p>
          <a:p>
            <a:pPr algn="r" rtl="1">
              <a:buFontTx/>
              <a:buChar char="•"/>
            </a:pPr>
            <a:r>
              <a:rPr lang="he-IL" sz="3000" dirty="0" smtClean="0">
                <a:latin typeface="Times New Roman" pitchFamily="18" charset="0"/>
              </a:rPr>
              <a:t>יחידות </a:t>
            </a:r>
            <a:r>
              <a:rPr lang="he-IL" sz="3000" dirty="0">
                <a:latin typeface="Times New Roman" pitchFamily="18" charset="0"/>
              </a:rPr>
              <a:t>מוטוריות איטיות המעוצבבות ע"י תא עצב בעל קוטר קטן תגויסנה ראשונות ולאחריהן תגויסנה היחידות המוטוריות המהירות המעוצבבות ע"י תא עצב בעל קוטר גדול. </a:t>
            </a:r>
          </a:p>
          <a:p>
            <a:pPr algn="r" rtl="1"/>
            <a:endParaRPr lang="he-IL" sz="3000" dirty="0">
              <a:latin typeface="Times New Roman" pitchFamily="18" charset="0"/>
            </a:endParaRPr>
          </a:p>
          <a:p>
            <a:pPr algn="r" rtl="1">
              <a:buFontTx/>
              <a:buChar char="•"/>
            </a:pPr>
            <a:r>
              <a:rPr lang="he-IL" sz="3000" dirty="0">
                <a:latin typeface="Times New Roman" pitchFamily="18" charset="0"/>
              </a:rPr>
              <a:t>סוג היחידות המוטוריות המגוייסות תלוי בנוסף גם </a:t>
            </a:r>
            <a:r>
              <a:rPr lang="he-IL" sz="3000" dirty="0" smtClean="0">
                <a:latin typeface="Times New Roman" pitchFamily="18" charset="0"/>
              </a:rPr>
              <a:t>בעצימות המאמץ </a:t>
            </a:r>
            <a:r>
              <a:rPr lang="he-IL" sz="3000" dirty="0">
                <a:latin typeface="Times New Roman" pitchFamily="18" charset="0"/>
              </a:rPr>
              <a:t>(שרירי האצבעות בניגון בחליל לעומת טיפוס בחבל).</a:t>
            </a:r>
            <a:endParaRPr lang="en-US" sz="3000" dirty="0">
              <a:latin typeface="Times New Roman" pitchFamily="18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3733800" cy="1143000"/>
          </a:xfrm>
        </p:spPr>
        <p:txBody>
          <a:bodyPr/>
          <a:lstStyle/>
          <a:p>
            <a:pPr algn="l" rtl="1"/>
            <a:r>
              <a:rPr lang="he-IL" dirty="0" smtClean="0"/>
              <a:t>שימושים ב </a:t>
            </a:r>
            <a:r>
              <a:rPr lang="en-US" dirty="0" smtClean="0"/>
              <a:t>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sz="2800" dirty="0" smtClean="0"/>
              <a:t>שימור מסת שריר בתקופות של אימוביליזציה.</a:t>
            </a:r>
          </a:p>
          <a:p>
            <a:pPr algn="r" rtl="1"/>
            <a:r>
              <a:rPr lang="he-IL" sz="2800" dirty="0" smtClean="0"/>
              <a:t>החלמה ושיקום של שרירים לאחר ניתוחים אורטופדים/פגיעות נוירולוגיות.</a:t>
            </a:r>
          </a:p>
          <a:p>
            <a:pPr algn="r" rtl="1"/>
            <a:r>
              <a:rPr lang="he-IL" sz="2800" dirty="0" smtClean="0"/>
              <a:t>שיפור צריכת חמצן אצל חוליי לב וריאות.</a:t>
            </a:r>
          </a:p>
          <a:p>
            <a:pPr algn="r" rtl="1"/>
            <a:r>
              <a:rPr lang="he-IL" sz="2800" dirty="0" smtClean="0"/>
              <a:t>שיפור תפקוד באוכלוסייה בריאה- מבוגרים, ספורטאים.</a:t>
            </a:r>
          </a:p>
          <a:p>
            <a:pPr algn="r" rtl="1"/>
            <a:r>
              <a:rPr lang="he-IL" sz="2800" dirty="0" smtClean="0"/>
              <a:t>חיזוק שרירים אצל אסטרונאוטים- ללא תלות בכח הכובד.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הבדלים בכיווץ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800" dirty="0" smtClean="0"/>
              <a:t>כיווץ חשמלי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dirty="0" smtClean="0"/>
              <a:t>מופעלות יחד יחידות מוטוריות קטנות וגדולות איטיות ומהירות.</a:t>
            </a:r>
          </a:p>
          <a:p>
            <a:pPr marL="114300" indent="0" algn="r" rtl="1">
              <a:buNone/>
            </a:pPr>
            <a:endParaRPr lang="he-IL" dirty="0" smtClean="0"/>
          </a:p>
          <a:p>
            <a:pPr algn="r" rtl="1"/>
            <a:r>
              <a:rPr lang="he-IL" dirty="0" smtClean="0"/>
              <a:t>תלות במיקום האלקטרודות, בסף הרגישות של האקסונים.</a:t>
            </a:r>
          </a:p>
          <a:p>
            <a:pPr marL="114300" indent="0" algn="r" rtl="1">
              <a:buNone/>
            </a:pPr>
            <a:endParaRPr lang="he-IL" dirty="0" smtClean="0"/>
          </a:p>
          <a:p>
            <a:pPr algn="r" rtl="1"/>
            <a:r>
              <a:rPr lang="he-IL" dirty="0" smtClean="0"/>
              <a:t>אותן יחידות פועלות בכל כיווץ ובכל משכו.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he-IL" sz="2800" dirty="0" smtClean="0"/>
              <a:t>כיווץ רצוני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r" rtl="1"/>
            <a:r>
              <a:rPr lang="he-IL" dirty="0"/>
              <a:t>עקרון הגודל של הנמן- קטנות ואיטיות ואז גדולות </a:t>
            </a:r>
            <a:r>
              <a:rPr lang="he-IL" dirty="0" smtClean="0"/>
              <a:t>ומהירות.</a:t>
            </a:r>
          </a:p>
          <a:p>
            <a:pPr marL="114300" indent="0" algn="r" rtl="1">
              <a:buNone/>
            </a:pPr>
            <a:endParaRPr lang="he-IL" dirty="0"/>
          </a:p>
          <a:p>
            <a:pPr algn="r" rtl="1"/>
            <a:r>
              <a:rPr lang="he-IL" dirty="0" smtClean="0"/>
              <a:t>גודל היחידות המגוייסות תלוי צורך-עוצמת  פעילות.</a:t>
            </a:r>
          </a:p>
          <a:p>
            <a:pPr marL="114300" indent="0" algn="r" rtl="1">
              <a:buNone/>
            </a:pPr>
            <a:endParaRPr lang="he-IL" dirty="0" smtClean="0"/>
          </a:p>
          <a:p>
            <a:pPr algn="r" rtl="1"/>
            <a:r>
              <a:rPr lang="he-IL" dirty="0" smtClean="0"/>
              <a:t>החלפת היחידות המוטוריות המגוייסות בזמן פעילות.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 smtClean="0"/>
              <a:t>השפעת הפרמטרים השונים על עייפות השריר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sz="2800" dirty="0" smtClean="0"/>
              <a:t>נבדקו:</a:t>
            </a:r>
          </a:p>
          <a:p>
            <a:pPr lvl="2" algn="r" rtl="1"/>
            <a:r>
              <a:rPr lang="he-IL" sz="2400" dirty="0"/>
              <a:t>תדירות</a:t>
            </a:r>
            <a:r>
              <a:rPr lang="he-IL" sz="2400" dirty="0" smtClean="0"/>
              <a:t>.</a:t>
            </a:r>
          </a:p>
          <a:p>
            <a:pPr lvl="2" algn="r" rtl="1"/>
            <a:r>
              <a:rPr lang="he-IL" sz="2400" dirty="0" smtClean="0"/>
              <a:t>אורך הגל.</a:t>
            </a:r>
          </a:p>
          <a:p>
            <a:pPr lvl="2" algn="r" rtl="1"/>
            <a:r>
              <a:rPr lang="he-IL" sz="2400" dirty="0" smtClean="0"/>
              <a:t>עוצמת זרם.</a:t>
            </a:r>
          </a:p>
          <a:p>
            <a:pPr lvl="2" algn="r" rtl="1"/>
            <a:r>
              <a:rPr lang="he-IL" sz="2400" dirty="0" smtClean="0"/>
              <a:t>שינוי פרמטרים בתוך הפעילות.</a:t>
            </a:r>
          </a:p>
          <a:p>
            <a:pPr algn="r" rtl="1"/>
            <a:r>
              <a:rPr lang="he-IL" sz="2800" dirty="0" smtClean="0"/>
              <a:t>נמצא:</a:t>
            </a:r>
          </a:p>
          <a:p>
            <a:pPr lvl="2" algn="r" rtl="1"/>
            <a:r>
              <a:rPr lang="he-IL" sz="2400" dirty="0" smtClean="0"/>
              <a:t>ככל שתדירות הזרם גבוהה השריר מתעייף מהר יותר.</a:t>
            </a:r>
          </a:p>
          <a:p>
            <a:pPr lvl="2" algn="r" rtl="1"/>
            <a:r>
              <a:rPr lang="he-IL" sz="2400" dirty="0" smtClean="0"/>
              <a:t>אורך גל- עדויות סותרות והשפעה אינה ברורה.</a:t>
            </a:r>
          </a:p>
          <a:p>
            <a:pPr lvl="2" algn="r" rtl="1"/>
            <a:r>
              <a:rPr lang="he-IL" sz="2400" dirty="0" smtClean="0"/>
              <a:t>עוצמת הזרם- עדויות סותרות- עוצמה גבוהה מגייסת יותר יחידות, העבודה מתחלקת ופחות עייפות/ עוצמה גבוהה גורמת לגיוס יחידות גדולות ומהירות שצריכתן המטבולית גבוהה, ומכן עלייה בעייפות.</a:t>
            </a:r>
            <a:endParaRPr lang="he-IL" sz="2400" dirty="0"/>
          </a:p>
          <a:p>
            <a:pPr algn="r" rtl="1"/>
            <a:endParaRPr lang="he-IL" dirty="0" smtClean="0"/>
          </a:p>
          <a:p>
            <a:pPr algn="r" rtl="1"/>
            <a:endParaRPr lang="he-IL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19236"/>
            <a:ext cx="31242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מחקרים קליניים בתחום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400" dirty="0" smtClean="0"/>
              <a:t>אין הרבה מחקר איכותי בנושא.</a:t>
            </a:r>
          </a:p>
          <a:p>
            <a:pPr algn="r" rtl="1"/>
            <a:r>
              <a:rPr lang="he-IL" sz="2400" dirty="0" smtClean="0"/>
              <a:t>אין הרבה מחקרים שבהם הפרמטרים הנבדקים היו פונקציונלים.</a:t>
            </a:r>
          </a:p>
          <a:p>
            <a:pPr algn="r" rtl="1"/>
            <a:r>
              <a:rPr lang="he-IL" sz="2400" dirty="0" smtClean="0"/>
              <a:t>שונות גדולה מאוד בפרוטוקולים מבחינת:</a:t>
            </a:r>
          </a:p>
          <a:p>
            <a:pPr lvl="2" algn="r" rtl="1"/>
            <a:r>
              <a:rPr lang="he-IL" sz="2000" dirty="0" smtClean="0"/>
              <a:t>אורך תוכנית ההתערבות</a:t>
            </a:r>
          </a:p>
          <a:p>
            <a:pPr lvl="2" algn="r" rtl="1"/>
            <a:r>
              <a:rPr lang="he-IL" sz="2000" dirty="0" smtClean="0"/>
              <a:t>צורת הזרם</a:t>
            </a:r>
          </a:p>
          <a:p>
            <a:pPr lvl="2" algn="r" rtl="1"/>
            <a:r>
              <a:rPr lang="he-IL" sz="2000" dirty="0" smtClean="0"/>
              <a:t>רוחב הפולס</a:t>
            </a:r>
          </a:p>
          <a:p>
            <a:pPr lvl="2" algn="r" rtl="1"/>
            <a:r>
              <a:rPr lang="he-IL" sz="2000" dirty="0" smtClean="0"/>
              <a:t>תדירות</a:t>
            </a:r>
          </a:p>
          <a:p>
            <a:pPr lvl="2" algn="r" rtl="1"/>
            <a:r>
              <a:rPr lang="he-IL" sz="2000" dirty="0" smtClean="0"/>
              <a:t>השריר הנבדק- לרוב הארבע ראשי</a:t>
            </a:r>
          </a:p>
          <a:p>
            <a:pPr lvl="2" algn="r" rtl="1"/>
            <a:r>
              <a:rPr lang="he-IL" sz="2000" dirty="0" smtClean="0"/>
              <a:t>אורך ומספר מנוחות</a:t>
            </a:r>
          </a:p>
          <a:p>
            <a:pPr lvl="2" algn="r" rtl="1"/>
            <a:r>
              <a:rPr lang="he-IL" sz="2000" dirty="0" smtClean="0"/>
              <a:t>מדדי תוצאה- מומנט מירבי, גובה קפיצה, מהירות כדור לאחר בעיטה, כח סקאוט, מהירות תנועה.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34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695</TotalTime>
  <Words>861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Adjacency</vt:lpstr>
      <vt:lpstr>EMS- electric muscle stimulation</vt:lpstr>
      <vt:lpstr>רקע</vt:lpstr>
      <vt:lpstr>רקע</vt:lpstr>
      <vt:lpstr>רקע- יחידות מוטוריות</vt:lpstr>
      <vt:lpstr>גיוס יחידות מוטוריות</vt:lpstr>
      <vt:lpstr>שימושים ב EMS</vt:lpstr>
      <vt:lpstr>הבדלים בכיווץ</vt:lpstr>
      <vt:lpstr>השפעת הפרמטרים השונים על עייפות השריר</vt:lpstr>
      <vt:lpstr>מחקרים קליניים בתחום</vt:lpstr>
      <vt:lpstr>מחקרים לדוגמא- שיקום</vt:lpstr>
      <vt:lpstr>תוצאות</vt:lpstr>
      <vt:lpstr>מחקרים לדוגמא- ספורט</vt:lpstr>
      <vt:lpstr>תוצאות מכלל המאמרים שנסקרו</vt:lpstr>
      <vt:lpstr>תוצאות מכלל המאמרים שנסקרו</vt:lpstr>
      <vt:lpstr>מסקנות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EMS- electric muscle stimulation</dc:title>
  <dc:creator>User</dc:creator>
  <cp:lastModifiedBy>user</cp:lastModifiedBy>
  <cp:revision>36</cp:revision>
  <dcterms:created xsi:type="dcterms:W3CDTF">2015-10-08T06:29:25Z</dcterms:created>
  <dcterms:modified xsi:type="dcterms:W3CDTF">2017-06-29T20:09:26Z</dcterms:modified>
</cp:coreProperties>
</file>