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notesMasterIdLst>
    <p:notesMasterId r:id="rId31"/>
  </p:notesMasterIdLst>
  <p:sldIdLst>
    <p:sldId id="278" r:id="rId2"/>
    <p:sldId id="285" r:id="rId3"/>
    <p:sldId id="275" r:id="rId4"/>
    <p:sldId id="279" r:id="rId5"/>
    <p:sldId id="280" r:id="rId6"/>
    <p:sldId id="258" r:id="rId7"/>
    <p:sldId id="259" r:id="rId8"/>
    <p:sldId id="261" r:id="rId9"/>
    <p:sldId id="277" r:id="rId10"/>
    <p:sldId id="262" r:id="rId11"/>
    <p:sldId id="260" r:id="rId12"/>
    <p:sldId id="263" r:id="rId13"/>
    <p:sldId id="264" r:id="rId14"/>
    <p:sldId id="265" r:id="rId15"/>
    <p:sldId id="266" r:id="rId16"/>
    <p:sldId id="256" r:id="rId17"/>
    <p:sldId id="267" r:id="rId18"/>
    <p:sldId id="268" r:id="rId19"/>
    <p:sldId id="269" r:id="rId20"/>
    <p:sldId id="270" r:id="rId21"/>
    <p:sldId id="271" r:id="rId22"/>
    <p:sldId id="272" r:id="rId23"/>
    <p:sldId id="273" r:id="rId24"/>
    <p:sldId id="274" r:id="rId25"/>
    <p:sldId id="276" r:id="rId26"/>
    <p:sldId id="281" r:id="rId27"/>
    <p:sldId id="282" r:id="rId28"/>
    <p:sldId id="284" r:id="rId29"/>
    <p:sldId id="283" r:id="rId30"/>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9" autoAdjust="0"/>
    <p:restoredTop sz="94660"/>
  </p:normalViewPr>
  <p:slideViewPr>
    <p:cSldViewPr snapToGrid="0">
      <p:cViewPr varScale="1">
        <p:scale>
          <a:sx n="80" d="100"/>
          <a:sy n="80" d="100"/>
        </p:scale>
        <p:origin x="27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7A7A08B5-99C3-4874-83A1-EBBF9E802CCE}" type="datetimeFigureOut">
              <a:rPr lang="he-IL" smtClean="0"/>
              <a:t>י"ז/כסלו/תשע"ח</a:t>
            </a:fld>
            <a:endParaRPr lang="he-IL"/>
          </a:p>
        </p:txBody>
      </p:sp>
      <p:sp>
        <p:nvSpPr>
          <p:cNvPr id="4" name="מציין מיקום של תמונת שקופית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6" name="מציין מיקום של כותרת תחתונה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9F08D731-D42E-4323-A4DD-3A071B1A6F5E}" type="slidenum">
              <a:rPr lang="he-IL" smtClean="0"/>
              <a:t>‹#›</a:t>
            </a:fld>
            <a:endParaRPr lang="he-IL"/>
          </a:p>
        </p:txBody>
      </p:sp>
    </p:spTree>
    <p:extLst>
      <p:ext uri="{BB962C8B-B14F-4D97-AF65-F5344CB8AC3E}">
        <p14:creationId xmlns:p14="http://schemas.microsoft.com/office/powerpoint/2010/main" val="37841059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9F08D731-D42E-4323-A4DD-3A071B1A6F5E}" type="slidenum">
              <a:rPr lang="he-IL" smtClean="0"/>
              <a:t>25</a:t>
            </a:fld>
            <a:endParaRPr lang="he-IL"/>
          </a:p>
        </p:txBody>
      </p:sp>
    </p:spTree>
    <p:extLst>
      <p:ext uri="{BB962C8B-B14F-4D97-AF65-F5344CB8AC3E}">
        <p14:creationId xmlns:p14="http://schemas.microsoft.com/office/powerpoint/2010/main" val="4029971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9F08D731-D42E-4323-A4DD-3A071B1A6F5E}" type="slidenum">
              <a:rPr lang="he-IL" smtClean="0"/>
              <a:t>26</a:t>
            </a:fld>
            <a:endParaRPr lang="he-IL"/>
          </a:p>
        </p:txBody>
      </p:sp>
    </p:spTree>
    <p:extLst>
      <p:ext uri="{BB962C8B-B14F-4D97-AF65-F5344CB8AC3E}">
        <p14:creationId xmlns:p14="http://schemas.microsoft.com/office/powerpoint/2010/main" val="4757971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9F08D731-D42E-4323-A4DD-3A071B1A6F5E}" type="slidenum">
              <a:rPr lang="he-IL" smtClean="0"/>
              <a:t>27</a:t>
            </a:fld>
            <a:endParaRPr lang="he-IL"/>
          </a:p>
        </p:txBody>
      </p:sp>
    </p:spTree>
    <p:extLst>
      <p:ext uri="{BB962C8B-B14F-4D97-AF65-F5344CB8AC3E}">
        <p14:creationId xmlns:p14="http://schemas.microsoft.com/office/powerpoint/2010/main" val="1929619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9F08D731-D42E-4323-A4DD-3A071B1A6F5E}" type="slidenum">
              <a:rPr lang="he-IL" smtClean="0"/>
              <a:t>28</a:t>
            </a:fld>
            <a:endParaRPr lang="he-IL"/>
          </a:p>
        </p:txBody>
      </p:sp>
    </p:spTree>
    <p:extLst>
      <p:ext uri="{BB962C8B-B14F-4D97-AF65-F5344CB8AC3E}">
        <p14:creationId xmlns:p14="http://schemas.microsoft.com/office/powerpoint/2010/main" val="3590860990"/>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sp>
        <p:nvSpPr>
          <p:cNvPr id="7" name="מלבן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מלבן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ctrTitle"/>
          </p:nvPr>
        </p:nvSpPr>
        <p:spPr>
          <a:xfrm>
            <a:off x="1104900" y="2292094"/>
            <a:ext cx="10096500" cy="2219691"/>
          </a:xfrm>
        </p:spPr>
        <p:txBody>
          <a:bodyPr rtlCol="1" anchor="ctr">
            <a:normAutofit/>
          </a:bodyPr>
          <a:lstStyle>
            <a:lvl1pPr algn="r" rtl="1">
              <a:defRPr sz="4400" cap="all" baseline="0">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dirty="0"/>
          </a:p>
        </p:txBody>
      </p:sp>
      <p:sp>
        <p:nvSpPr>
          <p:cNvPr id="3" name="כותרת משנה 2"/>
          <p:cNvSpPr>
            <a:spLocks noGrp="1"/>
          </p:cNvSpPr>
          <p:nvPr>
            <p:ph type="subTitle" idx="1"/>
          </p:nvPr>
        </p:nvSpPr>
        <p:spPr>
          <a:xfrm>
            <a:off x="1104898" y="4511784"/>
            <a:ext cx="10096501" cy="955565"/>
          </a:xfrm>
        </p:spPr>
        <p:txBody>
          <a:bodyPr rtlCol="1">
            <a:normAutofit/>
          </a:bodyPr>
          <a:lstStyle>
            <a:lvl1pPr marL="0" indent="0" algn="r" rtl="1">
              <a:spcBef>
                <a:spcPts val="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he-IL" noProof="0" smtClean="0"/>
              <a:t>לחץ כדי לערוך סגנון כותרת משנה של תבנית בסיס</a:t>
            </a:r>
            <a:endParaRPr lang="he-IL" noProof="0" dirty="0"/>
          </a:p>
        </p:txBody>
      </p:sp>
      <p:sp>
        <p:nvSpPr>
          <p:cNvPr id="4" name="מציין מיקום של תאריך 3"/>
          <p:cNvSpPr>
            <a:spLocks noGrp="1"/>
          </p:cNvSpPr>
          <p:nvPr>
            <p:ph type="dt" sz="half" idx="10"/>
          </p:nvPr>
        </p:nvSpPr>
        <p:spPr/>
        <p:txBody>
          <a:bodyPr rtlCol="1"/>
          <a:lstStyle>
            <a:lvl1pPr algn="r">
              <a:defRPr>
                <a:latin typeface="Tahoma" panose="020B0604030504040204" pitchFamily="34" charset="0"/>
                <a:ea typeface="Tahoma" panose="020B0604030504040204" pitchFamily="34" charset="0"/>
                <a:cs typeface="Tahoma" panose="020B0604030504040204" pitchFamily="34" charset="0"/>
              </a:defRPr>
            </a:lvl1pPr>
          </a:lstStyle>
          <a:p>
            <a:pPr>
              <a:defRPr/>
            </a:pPr>
            <a:fld id="{314D8A80-D113-46BE-9F26-BA31CBCDA60D}" type="datetime8">
              <a:rPr lang="he-IL" smtClean="0"/>
              <a:t>05 דצמבר 17</a:t>
            </a:fld>
            <a:endParaRPr lang="he-IL"/>
          </a:p>
        </p:txBody>
      </p:sp>
      <p:sp>
        <p:nvSpPr>
          <p:cNvPr id="5" name="מציין מיקום של כותרת תחתונה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r>
              <a:rPr lang="he-IL" smtClean="0"/>
              <a:t>רמי חדאד 054-3-100-149</a:t>
            </a:r>
            <a:endParaRPr lang="he-IL"/>
          </a:p>
        </p:txBody>
      </p:sp>
      <p:sp>
        <p:nvSpPr>
          <p:cNvPr id="6" name="מציין מיקום של מספר שקופית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C03BA050-4F74-4270-914A-7C9082D33782}" type="slidenum">
              <a:rPr lang="he-IL" smtClean="0"/>
              <a:pPr>
                <a:defRPr/>
              </a:pPr>
              <a:t>‹#›</a:t>
            </a:fld>
            <a:endParaRPr lang="he-IL"/>
          </a:p>
        </p:txBody>
      </p:sp>
      <p:pic>
        <p:nvPicPr>
          <p:cNvPr id="11" name="תמונה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453600" y="0"/>
            <a:ext cx="1747524" cy="2292094"/>
          </a:xfrm>
          <a:prstGeom prst="rect">
            <a:avLst/>
          </a:prstGeom>
        </p:spPr>
      </p:pic>
    </p:spTree>
    <p:extLst>
      <p:ext uri="{BB962C8B-B14F-4D97-AF65-F5344CB8AC3E}">
        <p14:creationId xmlns:p14="http://schemas.microsoft.com/office/powerpoint/2010/main" val="32476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chor="b"/>
          <a:lstStyle>
            <a:lvl1pPr algn="r" rtl="1">
              <a:defRPr sz="3200"/>
            </a:lvl1pPr>
          </a:lstStyle>
          <a:p>
            <a:pPr rtl="1"/>
            <a:r>
              <a:rPr lang="he-IL" noProof="0" smtClean="0"/>
              <a:t>לחץ כדי לערוך סגנון כותרת של תבנית בסיס</a:t>
            </a:r>
            <a:endParaRPr lang="he-IL" noProof="0" dirty="0"/>
          </a:p>
        </p:txBody>
      </p:sp>
      <p:sp>
        <p:nvSpPr>
          <p:cNvPr id="3" name="מציין מיקום של תמונה 2"/>
          <p:cNvSpPr>
            <a:spLocks noGrp="1"/>
          </p:cNvSpPr>
          <p:nvPr>
            <p:ph type="pic" idx="1"/>
          </p:nvPr>
        </p:nvSpPr>
        <p:spPr>
          <a:xfrm>
            <a:off x="1104900" y="1600199"/>
            <a:ext cx="6430912" cy="4572001"/>
          </a:xfrm>
        </p:spPr>
        <p:txBody>
          <a:bodyPr tIns="1188720" rtlCol="1">
            <a:normAutofit/>
          </a:bodyPr>
          <a:lstStyle>
            <a:lvl1pPr marL="0" indent="0" algn="ctr" rtl="1">
              <a:buNone/>
              <a:defRPr sz="2000"/>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he-IL" noProof="0" smtClean="0"/>
              <a:t>לחץ על הסמל כדי להוסיף תמונה</a:t>
            </a:r>
            <a:endParaRPr lang="he-IL" noProof="0" dirty="0"/>
          </a:p>
        </p:txBody>
      </p:sp>
      <p:sp>
        <p:nvSpPr>
          <p:cNvPr id="4" name="מציין מיקום טקסט 3"/>
          <p:cNvSpPr>
            <a:spLocks noGrp="1"/>
          </p:cNvSpPr>
          <p:nvPr>
            <p:ph type="body" sz="half" idx="2"/>
          </p:nvPr>
        </p:nvSpPr>
        <p:spPr>
          <a:xfrm>
            <a:off x="7687404" y="1600200"/>
            <a:ext cx="3396996" cy="4572000"/>
          </a:xfrm>
        </p:spPr>
        <p:txBody>
          <a:bodyPr rtlCol="1">
            <a:normAutofit/>
          </a:bodyPr>
          <a:lstStyle>
            <a:lvl1pPr marL="0" indent="0" algn="r" rtl="1">
              <a:spcBef>
                <a:spcPts val="1200"/>
              </a:spcBef>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smtClean="0"/>
              <a:t>לחץ כדי לערוך סגנונות טקסט של תבנית בסיס</a:t>
            </a:r>
          </a:p>
        </p:txBody>
      </p:sp>
      <p:sp>
        <p:nvSpPr>
          <p:cNvPr id="5" name="מציין מיקום של תאריך 4"/>
          <p:cNvSpPr>
            <a:spLocks noGrp="1"/>
          </p:cNvSpPr>
          <p:nvPr>
            <p:ph type="dt" sz="half" idx="10"/>
          </p:nvPr>
        </p:nvSpPr>
        <p:spPr/>
        <p:txBody>
          <a:bodyPr rtlCol="1"/>
          <a:lstStyle>
            <a:lvl1pPr algn="r">
              <a:defRPr/>
            </a:lvl1pPr>
          </a:lstStyle>
          <a:p>
            <a:pPr>
              <a:defRPr/>
            </a:pPr>
            <a:fld id="{69DA0766-7164-48D4-80A0-DF16A9C0AE9C}" type="datetime8">
              <a:rPr lang="he-IL" smtClean="0"/>
              <a:t>05 דצמבר 17</a:t>
            </a:fld>
            <a:endParaRPr lang="he-IL"/>
          </a:p>
        </p:txBody>
      </p:sp>
      <p:sp>
        <p:nvSpPr>
          <p:cNvPr id="6" name="מציין מיקום של כותרת תחתונה 5"/>
          <p:cNvSpPr>
            <a:spLocks noGrp="1"/>
          </p:cNvSpPr>
          <p:nvPr>
            <p:ph type="ftr" sz="quarter" idx="11"/>
          </p:nvPr>
        </p:nvSpPr>
        <p:spPr/>
        <p:txBody>
          <a:bodyPr rtlCol="1"/>
          <a:lstStyle/>
          <a:p>
            <a:pPr>
              <a:defRPr/>
            </a:pPr>
            <a:r>
              <a:rPr lang="he-IL" smtClean="0"/>
              <a:t>רמי חדאד 054-3-100-149</a:t>
            </a:r>
            <a:endParaRPr lang="he-IL"/>
          </a:p>
        </p:txBody>
      </p:sp>
      <p:sp>
        <p:nvSpPr>
          <p:cNvPr id="7" name="מציין מיקום של מספר שקופית 6"/>
          <p:cNvSpPr>
            <a:spLocks noGrp="1"/>
          </p:cNvSpPr>
          <p:nvPr>
            <p:ph type="sldNum" sz="quarter" idx="12"/>
          </p:nvPr>
        </p:nvSpPr>
        <p:spPr/>
        <p:txBody>
          <a:bodyPr rtlCol="1"/>
          <a:lstStyle/>
          <a:p>
            <a:pPr>
              <a:defRPr/>
            </a:pPr>
            <a:fld id="{C03BA050-4F74-4270-914A-7C9082D33782}" type="slidenum">
              <a:rPr lang="he-IL" smtClean="0"/>
              <a:pPr>
                <a:defRPr/>
              </a:pPr>
              <a:t>‹#›</a:t>
            </a:fld>
            <a:endParaRPr lang="he-IL"/>
          </a:p>
        </p:txBody>
      </p:sp>
    </p:spTree>
    <p:extLst>
      <p:ext uri="{BB962C8B-B14F-4D97-AF65-F5344CB8AC3E}">
        <p14:creationId xmlns:p14="http://schemas.microsoft.com/office/powerpoint/2010/main" val="3367781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smtClean="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p:txBody>
          <a:bodyPr vert="eaVert" rtlCol="1"/>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של תאריך 3"/>
          <p:cNvSpPr>
            <a:spLocks noGrp="1"/>
          </p:cNvSpPr>
          <p:nvPr>
            <p:ph type="dt" sz="half" idx="10"/>
          </p:nvPr>
        </p:nvSpPr>
        <p:spPr/>
        <p:txBody>
          <a:bodyPr rtlCol="1"/>
          <a:lstStyle>
            <a:lvl1pPr algn="r">
              <a:defRPr/>
            </a:lvl1pPr>
          </a:lstStyle>
          <a:p>
            <a:pPr>
              <a:defRPr/>
            </a:pPr>
            <a:fld id="{0DC837D7-62FE-4300-A696-E3CA9BC039BE}" type="datetime8">
              <a:rPr lang="he-IL" smtClean="0"/>
              <a:t>05 דצמבר 17</a:t>
            </a:fld>
            <a:endParaRPr lang="he-IL"/>
          </a:p>
        </p:txBody>
      </p:sp>
      <p:sp>
        <p:nvSpPr>
          <p:cNvPr id="5" name="מציין מיקום של כותרת תחתונה 4"/>
          <p:cNvSpPr>
            <a:spLocks noGrp="1"/>
          </p:cNvSpPr>
          <p:nvPr>
            <p:ph type="ftr" sz="quarter" idx="11"/>
          </p:nvPr>
        </p:nvSpPr>
        <p:spPr/>
        <p:txBody>
          <a:bodyPr rtlCol="1"/>
          <a:lstStyle/>
          <a:p>
            <a:pPr>
              <a:defRPr/>
            </a:pPr>
            <a:r>
              <a:rPr lang="he-IL" smtClean="0"/>
              <a:t>רמי חדאד 054-3-100-149</a:t>
            </a:r>
            <a:endParaRPr lang="he-IL"/>
          </a:p>
        </p:txBody>
      </p:sp>
      <p:sp>
        <p:nvSpPr>
          <p:cNvPr id="6" name="מציין מיקום של מספר שקופית 5"/>
          <p:cNvSpPr>
            <a:spLocks noGrp="1"/>
          </p:cNvSpPr>
          <p:nvPr>
            <p:ph type="sldNum" sz="quarter" idx="12"/>
          </p:nvPr>
        </p:nvSpPr>
        <p:spPr/>
        <p:txBody>
          <a:bodyPr rtlCol="1"/>
          <a:lstStyle/>
          <a:p>
            <a:pPr>
              <a:defRPr/>
            </a:pPr>
            <a:fld id="{C03BA050-4F74-4270-914A-7C9082D33782}" type="slidenum">
              <a:rPr lang="he-IL" smtClean="0"/>
              <a:pPr>
                <a:defRPr/>
              </a:pPr>
              <a:t>‹#›</a:t>
            </a:fld>
            <a:endParaRPr lang="he-IL"/>
          </a:p>
        </p:txBody>
      </p:sp>
    </p:spTree>
    <p:extLst>
      <p:ext uri="{BB962C8B-B14F-4D97-AF65-F5344CB8AC3E}">
        <p14:creationId xmlns:p14="http://schemas.microsoft.com/office/powerpoint/2010/main" val="3918287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372600" y="365125"/>
            <a:ext cx="1714500" cy="5811838"/>
          </a:xfrm>
        </p:spPr>
        <p:txBody>
          <a:bodyPr vert="eaVert" rtlCol="1"/>
          <a:lstStyle/>
          <a:p>
            <a:pPr rtl="1"/>
            <a:r>
              <a:rPr lang="he-IL" noProof="0" smtClean="0"/>
              <a:t>לחץ כדי לערוך סגנון כותרת של תבנית בסיס</a:t>
            </a:r>
            <a:endParaRPr lang="he-IL" noProof="0" dirty="0"/>
          </a:p>
        </p:txBody>
      </p:sp>
      <p:sp>
        <p:nvSpPr>
          <p:cNvPr id="3" name="מציין מיקום טקסט אנכי 2"/>
          <p:cNvSpPr>
            <a:spLocks noGrp="1"/>
          </p:cNvSpPr>
          <p:nvPr>
            <p:ph type="body" orient="vert" idx="1"/>
          </p:nvPr>
        </p:nvSpPr>
        <p:spPr>
          <a:xfrm>
            <a:off x="1104900" y="365125"/>
            <a:ext cx="8098896" cy="5811838"/>
          </a:xfrm>
        </p:spPr>
        <p:txBody>
          <a:bodyPr vert="eaVert" rtlCol="1"/>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של תאריך 3"/>
          <p:cNvSpPr>
            <a:spLocks noGrp="1"/>
          </p:cNvSpPr>
          <p:nvPr>
            <p:ph type="dt" sz="half" idx="10"/>
          </p:nvPr>
        </p:nvSpPr>
        <p:spPr/>
        <p:txBody>
          <a:bodyPr rtlCol="1"/>
          <a:lstStyle>
            <a:lvl1pPr algn="r">
              <a:defRPr/>
            </a:lvl1pPr>
          </a:lstStyle>
          <a:p>
            <a:pPr>
              <a:defRPr/>
            </a:pPr>
            <a:fld id="{2B18970C-5BDC-4D29-979E-63604B2EC515}" type="datetime8">
              <a:rPr lang="he-IL" smtClean="0"/>
              <a:t>05 דצמבר 17</a:t>
            </a:fld>
            <a:endParaRPr lang="he-IL"/>
          </a:p>
        </p:txBody>
      </p:sp>
      <p:sp>
        <p:nvSpPr>
          <p:cNvPr id="5" name="מציין מיקום של כותרת תחתונה 4"/>
          <p:cNvSpPr>
            <a:spLocks noGrp="1"/>
          </p:cNvSpPr>
          <p:nvPr>
            <p:ph type="ftr" sz="quarter" idx="11"/>
          </p:nvPr>
        </p:nvSpPr>
        <p:spPr/>
        <p:txBody>
          <a:bodyPr rtlCol="1"/>
          <a:lstStyle/>
          <a:p>
            <a:pPr>
              <a:defRPr/>
            </a:pPr>
            <a:r>
              <a:rPr lang="he-IL" smtClean="0"/>
              <a:t>רמי חדאד 054-3-100-149</a:t>
            </a:r>
            <a:endParaRPr lang="he-IL"/>
          </a:p>
        </p:txBody>
      </p:sp>
      <p:sp>
        <p:nvSpPr>
          <p:cNvPr id="6" name="מציין מיקום של מספר שקופית 5"/>
          <p:cNvSpPr>
            <a:spLocks noGrp="1"/>
          </p:cNvSpPr>
          <p:nvPr>
            <p:ph type="sldNum" sz="quarter" idx="12"/>
          </p:nvPr>
        </p:nvSpPr>
        <p:spPr/>
        <p:txBody>
          <a:bodyPr rtlCol="1"/>
          <a:lstStyle/>
          <a:p>
            <a:pPr>
              <a:defRPr/>
            </a:pPr>
            <a:fld id="{C03BA050-4F74-4270-914A-7C9082D33782}" type="slidenum">
              <a:rPr lang="he-IL" smtClean="0"/>
              <a:pPr>
                <a:defRPr/>
              </a:pPr>
              <a:t>‹#›</a:t>
            </a:fld>
            <a:endParaRPr lang="he-IL"/>
          </a:p>
        </p:txBody>
      </p:sp>
      <p:grpSp>
        <p:nvGrpSpPr>
          <p:cNvPr id="7" name="קבוצה 6"/>
          <p:cNvGrpSpPr/>
          <p:nvPr/>
        </p:nvGrpSpPr>
        <p:grpSpPr>
          <a:xfrm rot="5400000">
            <a:off x="6514047" y="3228843"/>
            <a:ext cx="5632704" cy="84403"/>
            <a:chOff x="1073150" y="1219201"/>
            <a:chExt cx="10058400" cy="63125"/>
          </a:xfrm>
        </p:grpSpPr>
        <p:cxnSp>
          <p:nvCxnSpPr>
            <p:cNvPr id="8" name="מחבר ישר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מחבר ישר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67420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idx="1"/>
          </p:nvPr>
        </p:nvSpPr>
        <p:spPr/>
        <p:txBody>
          <a:bodyPr rtlCol="1"/>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של תאריך 3"/>
          <p:cNvSpPr>
            <a:spLocks noGrp="1"/>
          </p:cNvSpPr>
          <p:nvPr>
            <p:ph type="dt" sz="half" idx="10"/>
          </p:nvPr>
        </p:nvSpPr>
        <p:spPr/>
        <p:txBody>
          <a:bodyPr rtlCol="1"/>
          <a:lstStyle>
            <a:lvl1pPr algn="r">
              <a:defRPr/>
            </a:lvl1pPr>
          </a:lstStyle>
          <a:p>
            <a:pPr>
              <a:defRPr/>
            </a:pPr>
            <a:fld id="{53EBA104-6102-4644-A524-8F2C9D035DFC}" type="datetime8">
              <a:rPr lang="he-IL" smtClean="0"/>
              <a:t>05 דצמבר 17</a:t>
            </a:fld>
            <a:endParaRPr lang="he-IL"/>
          </a:p>
        </p:txBody>
      </p:sp>
      <p:sp>
        <p:nvSpPr>
          <p:cNvPr id="5" name="מציין מיקום של כותרת תחתונה 4"/>
          <p:cNvSpPr>
            <a:spLocks noGrp="1"/>
          </p:cNvSpPr>
          <p:nvPr>
            <p:ph type="ftr" sz="quarter" idx="11"/>
          </p:nvPr>
        </p:nvSpPr>
        <p:spPr/>
        <p:txBody>
          <a:bodyPr rtlCol="1"/>
          <a:lstStyle/>
          <a:p>
            <a:pPr>
              <a:defRPr/>
            </a:pPr>
            <a:r>
              <a:rPr lang="he-IL" smtClean="0"/>
              <a:t>רמי חדאד 054-3-100-149</a:t>
            </a:r>
            <a:endParaRPr lang="he-IL"/>
          </a:p>
        </p:txBody>
      </p:sp>
      <p:sp>
        <p:nvSpPr>
          <p:cNvPr id="6" name="מציין מיקום של מספר שקופית 5"/>
          <p:cNvSpPr>
            <a:spLocks noGrp="1"/>
          </p:cNvSpPr>
          <p:nvPr>
            <p:ph type="sldNum" sz="quarter" idx="12"/>
          </p:nvPr>
        </p:nvSpPr>
        <p:spPr/>
        <p:txBody>
          <a:bodyPr rtlCol="1"/>
          <a:lstStyle/>
          <a:p>
            <a:pPr>
              <a:defRPr/>
            </a:pPr>
            <a:fld id="{C03BA050-4F74-4270-914A-7C9082D33782}" type="slidenum">
              <a:rPr lang="he-IL" smtClean="0"/>
              <a:pPr>
                <a:defRPr/>
              </a:pPr>
              <a:t>‹#›</a:t>
            </a:fld>
            <a:endParaRPr lang="he-IL"/>
          </a:p>
        </p:txBody>
      </p:sp>
    </p:spTree>
    <p:extLst>
      <p:ext uri="{BB962C8B-B14F-4D97-AF65-F5344CB8AC3E}">
        <p14:creationId xmlns:p14="http://schemas.microsoft.com/office/powerpoint/2010/main" val="183955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שקופית כותרת עם תמונה">
    <p:spTree>
      <p:nvGrpSpPr>
        <p:cNvPr id="1" name=""/>
        <p:cNvGrpSpPr/>
        <p:nvPr/>
      </p:nvGrpSpPr>
      <p:grpSpPr>
        <a:xfrm>
          <a:off x="0" y="0"/>
          <a:ext cx="0" cy="0"/>
          <a:chOff x="0" y="0"/>
          <a:chExt cx="0" cy="0"/>
        </a:xfrm>
      </p:grpSpPr>
      <p:grpSp>
        <p:nvGrpSpPr>
          <p:cNvPr id="13" name="קבוצה 12"/>
          <p:cNvGrpSpPr/>
          <p:nvPr/>
        </p:nvGrpSpPr>
        <p:grpSpPr>
          <a:xfrm rot="10800000">
            <a:off x="0" y="5645510"/>
            <a:ext cx="12192000" cy="63125"/>
            <a:chOff x="507492" y="1501519"/>
            <a:chExt cx="8129016" cy="63125"/>
          </a:xfrm>
        </p:grpSpPr>
        <p:cxnSp>
          <p:nvCxnSpPr>
            <p:cNvPr id="17" name="מחבר ישר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מחבר ישר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קבוצה 13"/>
          <p:cNvGrpSpPr/>
          <p:nvPr/>
        </p:nvGrpSpPr>
        <p:grpSpPr>
          <a:xfrm>
            <a:off x="0" y="1143000"/>
            <a:ext cx="12192000" cy="63125"/>
            <a:chOff x="507492" y="1501519"/>
            <a:chExt cx="8129016" cy="63125"/>
          </a:xfrm>
        </p:grpSpPr>
        <p:cxnSp>
          <p:nvCxnSpPr>
            <p:cNvPr id="15" name="מחבר ישר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מחבר ישר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מלבן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8" name="מלבן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sp>
        <p:nvSpPr>
          <p:cNvPr id="2" name="כותרת 1"/>
          <p:cNvSpPr>
            <a:spLocks noGrp="1"/>
          </p:cNvSpPr>
          <p:nvPr>
            <p:ph type="ctrTitle"/>
          </p:nvPr>
        </p:nvSpPr>
        <p:spPr>
          <a:xfrm>
            <a:off x="5554351" y="2292094"/>
            <a:ext cx="5734050" cy="2219691"/>
          </a:xfrm>
        </p:spPr>
        <p:txBody>
          <a:bodyPr rtlCol="1" anchor="ctr">
            <a:normAutofit/>
          </a:bodyPr>
          <a:lstStyle>
            <a:lvl1pPr algn="r" rtl="1">
              <a:defRPr sz="4400" cap="all" baseline="0">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dirty="0"/>
          </a:p>
        </p:txBody>
      </p:sp>
      <p:sp>
        <p:nvSpPr>
          <p:cNvPr id="3" name="כותרת משנה 2"/>
          <p:cNvSpPr>
            <a:spLocks noGrp="1"/>
          </p:cNvSpPr>
          <p:nvPr>
            <p:ph type="subTitle" idx="1"/>
          </p:nvPr>
        </p:nvSpPr>
        <p:spPr>
          <a:xfrm>
            <a:off x="5554351" y="4511784"/>
            <a:ext cx="5734050" cy="955565"/>
          </a:xfrm>
        </p:spPr>
        <p:txBody>
          <a:bodyPr rtlCol="1">
            <a:normAutofit/>
          </a:bodyPr>
          <a:lstStyle>
            <a:lvl1pPr marL="0" indent="0" algn="r" rtl="1">
              <a:spcBef>
                <a:spcPts val="0"/>
              </a:spcBef>
              <a:buNone/>
              <a:defRPr sz="1800">
                <a:latin typeface="Tahoma" panose="020B0604030504040204" pitchFamily="34" charset="0"/>
                <a:ea typeface="Tahoma" panose="020B0604030504040204" pitchFamily="34" charset="0"/>
                <a:cs typeface="Tahoma" panose="020B0604030504040204" pitchFamily="34" charset="0"/>
              </a:defRPr>
            </a:lvl1pPr>
            <a:lvl2pPr marL="457200" indent="0" algn="ctr" rtl="1">
              <a:buNone/>
              <a:defRPr sz="2000"/>
            </a:lvl2pPr>
            <a:lvl3pPr marL="914400" indent="0" algn="ctr" rtl="1">
              <a:buNone/>
              <a:defRPr sz="1800"/>
            </a:lvl3pPr>
            <a:lvl4pPr marL="1371600" indent="0" algn="ctr" rtl="1">
              <a:buNone/>
              <a:defRPr sz="1600"/>
            </a:lvl4pPr>
            <a:lvl5pPr marL="1828800" indent="0" algn="ctr" rtl="1">
              <a:buNone/>
              <a:defRPr sz="1600"/>
            </a:lvl5pPr>
            <a:lvl6pPr marL="2286000" indent="0" algn="ctr" rtl="1">
              <a:buNone/>
              <a:defRPr sz="1600"/>
            </a:lvl6pPr>
            <a:lvl7pPr marL="2743200" indent="0" algn="ctr" rtl="1">
              <a:buNone/>
              <a:defRPr sz="1600"/>
            </a:lvl7pPr>
            <a:lvl8pPr marL="3200400" indent="0" algn="ctr" rtl="1">
              <a:buNone/>
              <a:defRPr sz="1600"/>
            </a:lvl8pPr>
            <a:lvl9pPr marL="3657600" indent="0" algn="ctr" rtl="1">
              <a:buNone/>
              <a:defRPr sz="1600"/>
            </a:lvl9pPr>
          </a:lstStyle>
          <a:p>
            <a:pPr rtl="1"/>
            <a:r>
              <a:rPr lang="he-IL" noProof="0" smtClean="0"/>
              <a:t>לחץ כדי לערוך סגנון כותרת משנה של תבנית בסיס</a:t>
            </a:r>
            <a:endParaRPr lang="he-IL" noProof="0" dirty="0"/>
          </a:p>
        </p:txBody>
      </p:sp>
      <p:pic>
        <p:nvPicPr>
          <p:cNvPr id="10" name="תמונה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9451785" y="0"/>
            <a:ext cx="1747524" cy="2292094"/>
          </a:xfrm>
          <a:prstGeom prst="rect">
            <a:avLst/>
          </a:prstGeom>
        </p:spPr>
      </p:pic>
      <p:sp>
        <p:nvSpPr>
          <p:cNvPr id="11" name="מציין מיקום של תמונה 10"/>
          <p:cNvSpPr>
            <a:spLocks noGrp="1"/>
          </p:cNvSpPr>
          <p:nvPr>
            <p:ph type="pic" sz="quarter" idx="13"/>
          </p:nvPr>
        </p:nvSpPr>
        <p:spPr>
          <a:xfrm>
            <a:off x="0" y="1310656"/>
            <a:ext cx="5210937" cy="4208604"/>
          </a:xfrm>
          <a:solidFill>
            <a:schemeClr val="tx1">
              <a:lumMod val="20000"/>
              <a:lumOff val="80000"/>
            </a:schemeClr>
          </a:solidFill>
        </p:spPr>
        <p:txBody>
          <a:bodyPr tIns="1005840" rtlCol="1"/>
          <a:lstStyle>
            <a:lvl1pPr marL="0" indent="0" algn="ctr" rtl="1">
              <a:buNone/>
              <a:defRPr>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על הסמל כדי להוסיף תמונה</a:t>
            </a:r>
            <a:endParaRPr lang="he-IL" noProof="0" dirty="0"/>
          </a:p>
        </p:txBody>
      </p:sp>
      <p:sp>
        <p:nvSpPr>
          <p:cNvPr id="19" name="טקסט מנחה"/>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1" fromWordArt="0" anchor="t" anchorCtr="0" forceAA="0" compatLnSpc="1">
            <a:prstTxWarp prst="textNoShape">
              <a:avLst/>
            </a:prstTxWarp>
            <a:noAutofit/>
          </a:bodyPr>
          <a:lstStyle/>
          <a:p>
            <a:pPr rtl="1"/>
            <a:r>
              <a:rPr lang="he-IL" sz="1200" b="1" i="1" noProof="0" dirty="0">
                <a:latin typeface="Tahoma" panose="020B0604030504040204" pitchFamily="34" charset="0"/>
                <a:ea typeface="Tahoma" panose="020B0604030504040204" pitchFamily="34" charset="0"/>
                <a:cs typeface="Tahoma" panose="020B0604030504040204" pitchFamily="34" charset="0"/>
              </a:rPr>
              <a:t>הערה:</a:t>
            </a:r>
          </a:p>
          <a:p>
            <a:pPr rtl="1"/>
            <a:r>
              <a:rPr lang="he-IL" sz="1200" i="1" noProof="0" dirty="0">
                <a:latin typeface="Tahoma" panose="020B0604030504040204" pitchFamily="34" charset="0"/>
                <a:ea typeface="Tahoma" panose="020B0604030504040204" pitchFamily="34" charset="0"/>
                <a:cs typeface="Tahoma" panose="020B0604030504040204" pitchFamily="34" charset="0"/>
              </a:rPr>
              <a:t>כדי לשנות את התמונה בשקופית זו, בחר את התמונה ומחק אותה. לאחר מכן, לחץ על סמל 'תמונות' במציין המיקום כדי להוסיף תמונה משלך.</a:t>
            </a:r>
          </a:p>
        </p:txBody>
      </p:sp>
    </p:spTree>
    <p:extLst>
      <p:ext uri="{BB962C8B-B14F-4D97-AF65-F5344CB8AC3E}">
        <p14:creationId xmlns:p14="http://schemas.microsoft.com/office/powerpoint/2010/main" val="288749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spTree>
      <p:nvGrpSpPr>
        <p:cNvPr id="1" name=""/>
        <p:cNvGrpSpPr/>
        <p:nvPr/>
      </p:nvGrpSpPr>
      <p:grpSpPr>
        <a:xfrm>
          <a:off x="0" y="0"/>
          <a:ext cx="0" cy="0"/>
          <a:chOff x="0" y="0"/>
          <a:chExt cx="0" cy="0"/>
        </a:xfrm>
      </p:grpSpPr>
      <p:grpSp>
        <p:nvGrpSpPr>
          <p:cNvPr id="8" name="קבוצה 7"/>
          <p:cNvGrpSpPr/>
          <p:nvPr/>
        </p:nvGrpSpPr>
        <p:grpSpPr>
          <a:xfrm>
            <a:off x="0" y="2514600"/>
            <a:ext cx="12192000" cy="3194035"/>
            <a:chOff x="647402" y="2514600"/>
            <a:chExt cx="10838688" cy="3194035"/>
          </a:xfrm>
        </p:grpSpPr>
        <p:grpSp>
          <p:nvGrpSpPr>
            <p:cNvPr id="9" name="קבוצה 8"/>
            <p:cNvGrpSpPr/>
            <p:nvPr/>
          </p:nvGrpSpPr>
          <p:grpSpPr>
            <a:xfrm>
              <a:off x="647402" y="2514600"/>
              <a:ext cx="10838688" cy="63125"/>
              <a:chOff x="507492" y="1501519"/>
              <a:chExt cx="8129016" cy="63125"/>
            </a:xfrm>
          </p:grpSpPr>
          <p:cxnSp>
            <p:nvCxnSpPr>
              <p:cNvPr id="14" name="מחבר ישר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מחבר ישר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מלבן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endParaRPr lang="he-IL" noProof="0" dirty="0">
                <a:latin typeface="Tahoma" panose="020B0604030504040204" pitchFamily="34" charset="0"/>
                <a:ea typeface="Tahoma" panose="020B0604030504040204" pitchFamily="34" charset="0"/>
                <a:cs typeface="Tahoma" panose="020B0604030504040204" pitchFamily="34" charset="0"/>
              </a:endParaRPr>
            </a:p>
          </p:txBody>
        </p:sp>
        <p:grpSp>
          <p:nvGrpSpPr>
            <p:cNvPr id="11" name="קבוצה 10"/>
            <p:cNvGrpSpPr/>
            <p:nvPr/>
          </p:nvGrpSpPr>
          <p:grpSpPr>
            <a:xfrm rot="10800000">
              <a:off x="647402" y="5645510"/>
              <a:ext cx="10838688" cy="63125"/>
              <a:chOff x="507492" y="1501519"/>
              <a:chExt cx="8129016" cy="63125"/>
            </a:xfrm>
          </p:grpSpPr>
          <p:cxnSp>
            <p:nvCxnSpPr>
              <p:cNvPr id="12" name="מחבר ישר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מחבר ישר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כותרת 1"/>
          <p:cNvSpPr>
            <a:spLocks noGrp="1"/>
          </p:cNvSpPr>
          <p:nvPr>
            <p:ph type="title"/>
          </p:nvPr>
        </p:nvSpPr>
        <p:spPr>
          <a:xfrm>
            <a:off x="1104899" y="2971806"/>
            <a:ext cx="10071099" cy="1684150"/>
          </a:xfrm>
        </p:spPr>
        <p:txBody>
          <a:bodyPr rtlCol="1" anchor="ctr">
            <a:normAutofit/>
          </a:bodyPr>
          <a:lstStyle>
            <a:lvl1pPr algn="r" rtl="1">
              <a:defRPr sz="4400" cap="all"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pPr rtl="1"/>
            <a:r>
              <a:rPr lang="he-IL" noProof="0" smtClean="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1104899" y="4655956"/>
            <a:ext cx="10071099" cy="509750"/>
          </a:xfrm>
        </p:spPr>
        <p:txBody>
          <a:bodyPr rtlCol="1">
            <a:normAutofit/>
          </a:bodyPr>
          <a:lstStyle>
            <a:lvl1pPr marL="0" indent="0" algn="r" rtl="1">
              <a:spcBef>
                <a:spcPts val="0"/>
              </a:spcBef>
              <a:buNone/>
              <a:defRPr sz="160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r" rtl="1">
              <a:buNone/>
              <a:defRPr sz="2000">
                <a:solidFill>
                  <a:schemeClr val="tx1">
                    <a:tint val="75000"/>
                  </a:schemeClr>
                </a:solidFill>
              </a:defRPr>
            </a:lvl2pPr>
            <a:lvl3pPr marL="914400" indent="0" algn="r" rtl="1">
              <a:buNone/>
              <a:defRPr sz="1800">
                <a:solidFill>
                  <a:schemeClr val="tx1">
                    <a:tint val="75000"/>
                  </a:schemeClr>
                </a:solidFill>
              </a:defRPr>
            </a:lvl3pPr>
            <a:lvl4pPr marL="1371600" indent="0" algn="r" rtl="1">
              <a:buNone/>
              <a:defRPr sz="1600">
                <a:solidFill>
                  <a:schemeClr val="tx1">
                    <a:tint val="75000"/>
                  </a:schemeClr>
                </a:solidFill>
              </a:defRPr>
            </a:lvl4pPr>
            <a:lvl5pPr marL="1828800" indent="0" algn="r" rtl="1">
              <a:buNone/>
              <a:defRPr sz="1600">
                <a:solidFill>
                  <a:schemeClr val="tx1">
                    <a:tint val="75000"/>
                  </a:schemeClr>
                </a:solidFill>
              </a:defRPr>
            </a:lvl5pPr>
            <a:lvl6pPr marL="2286000" indent="0" algn="r" rtl="1">
              <a:buNone/>
              <a:defRPr sz="1600">
                <a:solidFill>
                  <a:schemeClr val="tx1">
                    <a:tint val="75000"/>
                  </a:schemeClr>
                </a:solidFill>
              </a:defRPr>
            </a:lvl6pPr>
            <a:lvl7pPr marL="2743200" indent="0" algn="r" rtl="1">
              <a:buNone/>
              <a:defRPr sz="1600">
                <a:solidFill>
                  <a:schemeClr val="tx1">
                    <a:tint val="75000"/>
                  </a:schemeClr>
                </a:solidFill>
              </a:defRPr>
            </a:lvl7pPr>
            <a:lvl8pPr marL="3200400" indent="0" algn="r" rtl="1">
              <a:buNone/>
              <a:defRPr sz="1600">
                <a:solidFill>
                  <a:schemeClr val="tx1">
                    <a:tint val="75000"/>
                  </a:schemeClr>
                </a:solidFill>
              </a:defRPr>
            </a:lvl8pPr>
            <a:lvl9pPr marL="3657600" indent="0" algn="r" rtl="1">
              <a:buNone/>
              <a:defRPr sz="1600">
                <a:solidFill>
                  <a:schemeClr val="tx1">
                    <a:tint val="75000"/>
                  </a:schemeClr>
                </a:solidFill>
              </a:defRPr>
            </a:lvl9pPr>
          </a:lstStyle>
          <a:p>
            <a:pPr lvl="0" rtl="1"/>
            <a:r>
              <a:rPr lang="he-IL" noProof="0" smtClean="0"/>
              <a:t>לחץ כדי לערוך סגנונות טקסט של תבנית בסיס</a:t>
            </a:r>
          </a:p>
        </p:txBody>
      </p:sp>
      <p:sp>
        <p:nvSpPr>
          <p:cNvPr id="4" name="מציין מיקום של תאריך 3"/>
          <p:cNvSpPr>
            <a:spLocks noGrp="1"/>
          </p:cNvSpPr>
          <p:nvPr>
            <p:ph type="dt" sz="half" idx="10"/>
          </p:nvPr>
        </p:nvSpPr>
        <p:spPr/>
        <p:txBody>
          <a:bodyPr rtlCol="1"/>
          <a:lstStyle>
            <a:lvl1pPr algn="r">
              <a:defRPr>
                <a:latin typeface="Tahoma" panose="020B0604030504040204" pitchFamily="34" charset="0"/>
                <a:ea typeface="Tahoma" panose="020B0604030504040204" pitchFamily="34" charset="0"/>
                <a:cs typeface="Tahoma" panose="020B0604030504040204" pitchFamily="34" charset="0"/>
              </a:defRPr>
            </a:lvl1pPr>
          </a:lstStyle>
          <a:p>
            <a:pPr>
              <a:defRPr/>
            </a:pPr>
            <a:fld id="{88ED8A6A-25B1-4525-986D-626156339824}" type="datetime8">
              <a:rPr lang="he-IL" smtClean="0"/>
              <a:t>05 דצמבר 17</a:t>
            </a:fld>
            <a:endParaRPr lang="he-IL"/>
          </a:p>
        </p:txBody>
      </p:sp>
      <p:sp>
        <p:nvSpPr>
          <p:cNvPr id="5" name="מציין מיקום של כותרת תחתונה 4"/>
          <p:cNvSpPr>
            <a:spLocks noGrp="1"/>
          </p:cNvSpPr>
          <p:nvPr>
            <p:ph type="ftr" sz="quarter" idx="11"/>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r>
              <a:rPr lang="he-IL" smtClean="0"/>
              <a:t>רמי חדאד 054-3-100-149</a:t>
            </a:r>
            <a:endParaRPr lang="he-IL"/>
          </a:p>
        </p:txBody>
      </p:sp>
      <p:sp>
        <p:nvSpPr>
          <p:cNvPr id="6" name="מציין מיקום של מספר שקופית 5"/>
          <p:cNvSpPr>
            <a:spLocks noGrp="1"/>
          </p:cNvSpPr>
          <p:nvPr>
            <p:ph type="sldNum" sz="quarter" idx="12"/>
          </p:nvPr>
        </p:nvSpPr>
        <p:spPr/>
        <p:txBody>
          <a:bodyPr rtlCol="1"/>
          <a:lstStyle>
            <a:lvl1pPr>
              <a:defRPr>
                <a:latin typeface="Tahoma" panose="020B0604030504040204" pitchFamily="34" charset="0"/>
                <a:ea typeface="Tahoma" panose="020B0604030504040204" pitchFamily="34" charset="0"/>
                <a:cs typeface="Tahoma" panose="020B0604030504040204" pitchFamily="34" charset="0"/>
              </a:defRPr>
            </a:lvl1pPr>
          </a:lstStyle>
          <a:p>
            <a:pPr>
              <a:defRPr/>
            </a:pPr>
            <a:fld id="{C03BA050-4F74-4270-914A-7C9082D33782}" type="slidenum">
              <a:rPr lang="he-IL" smtClean="0"/>
              <a:pPr>
                <a:defRPr/>
              </a:pPr>
              <a:t>‹#›</a:t>
            </a:fld>
            <a:endParaRPr lang="he-IL"/>
          </a:p>
        </p:txBody>
      </p:sp>
      <p:pic>
        <p:nvPicPr>
          <p:cNvPr id="7" name="תמונה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53600" y="0"/>
            <a:ext cx="1783188" cy="2971806"/>
          </a:xfrm>
          <a:prstGeom prst="rect">
            <a:avLst/>
          </a:prstGeom>
        </p:spPr>
      </p:pic>
    </p:spTree>
    <p:extLst>
      <p:ext uri="{BB962C8B-B14F-4D97-AF65-F5344CB8AC3E}">
        <p14:creationId xmlns:p14="http://schemas.microsoft.com/office/powerpoint/2010/main" val="10529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sz="half" idx="1"/>
          </p:nvPr>
        </p:nvSpPr>
        <p:spPr>
          <a:xfrm>
            <a:off x="1104900" y="1600200"/>
            <a:ext cx="4914900" cy="4571999"/>
          </a:xfrm>
        </p:spPr>
        <p:txBody>
          <a:bodyPr rtlCol="1"/>
          <a:lstStyle>
            <a:lvl5pPr algn="r" rtl="1">
              <a:defRPr/>
            </a:lvl5pPr>
            <a:lvl6pPr algn="r" rtl="1">
              <a:defRPr/>
            </a:lvl6pPr>
            <a:lvl7pPr algn="r" rtl="1">
              <a:defRPr/>
            </a:lvl7pPr>
            <a:lvl8pPr algn="r" rtl="1">
              <a:defRPr/>
            </a:lvl8pPr>
            <a:lvl9pPr algn="r" rtl="1">
              <a:defRPr/>
            </a:lvl9pPr>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תוכן 3"/>
          <p:cNvSpPr>
            <a:spLocks noGrp="1"/>
          </p:cNvSpPr>
          <p:nvPr>
            <p:ph sz="half" idx="2"/>
          </p:nvPr>
        </p:nvSpPr>
        <p:spPr>
          <a:xfrm>
            <a:off x="6172200" y="1600200"/>
            <a:ext cx="4914900" cy="4571999"/>
          </a:xfrm>
        </p:spPr>
        <p:txBody>
          <a:bodyPr rtlCol="1"/>
          <a:lstStyle>
            <a:lvl5pPr algn="r" rtl="1">
              <a:defRPr/>
            </a:lvl5pPr>
            <a:lvl6pPr algn="r" rtl="1">
              <a:defRPr/>
            </a:lvl6pPr>
            <a:lvl7pPr algn="r" rtl="1">
              <a:defRPr/>
            </a:lvl7pPr>
            <a:lvl8pPr algn="r" rtl="1">
              <a:defRPr/>
            </a:lvl8pPr>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5" name="מציין מיקום של תאריך 4"/>
          <p:cNvSpPr>
            <a:spLocks noGrp="1"/>
          </p:cNvSpPr>
          <p:nvPr>
            <p:ph type="dt" sz="half" idx="10"/>
          </p:nvPr>
        </p:nvSpPr>
        <p:spPr/>
        <p:txBody>
          <a:bodyPr rtlCol="1"/>
          <a:lstStyle>
            <a:lvl1pPr algn="r">
              <a:defRPr/>
            </a:lvl1pPr>
          </a:lstStyle>
          <a:p>
            <a:pPr>
              <a:defRPr/>
            </a:pPr>
            <a:fld id="{74919FE7-F77C-442A-9A5F-5F9263ED644A}" type="datetime8">
              <a:rPr lang="he-IL" smtClean="0"/>
              <a:t>05 דצמבר 17</a:t>
            </a:fld>
            <a:endParaRPr lang="he-IL"/>
          </a:p>
        </p:txBody>
      </p:sp>
      <p:sp>
        <p:nvSpPr>
          <p:cNvPr id="6" name="מציין מיקום של כותרת תחתונה 5"/>
          <p:cNvSpPr>
            <a:spLocks noGrp="1"/>
          </p:cNvSpPr>
          <p:nvPr>
            <p:ph type="ftr" sz="quarter" idx="11"/>
          </p:nvPr>
        </p:nvSpPr>
        <p:spPr/>
        <p:txBody>
          <a:bodyPr rtlCol="1"/>
          <a:lstStyle/>
          <a:p>
            <a:pPr>
              <a:defRPr/>
            </a:pPr>
            <a:r>
              <a:rPr lang="he-IL" smtClean="0"/>
              <a:t>רמי חדאד 054-3-100-149</a:t>
            </a:r>
            <a:endParaRPr lang="he-IL"/>
          </a:p>
        </p:txBody>
      </p:sp>
      <p:sp>
        <p:nvSpPr>
          <p:cNvPr id="7" name="מציין מיקום של מספר שקופית 6"/>
          <p:cNvSpPr>
            <a:spLocks noGrp="1"/>
          </p:cNvSpPr>
          <p:nvPr>
            <p:ph type="sldNum" sz="quarter" idx="12"/>
          </p:nvPr>
        </p:nvSpPr>
        <p:spPr/>
        <p:txBody>
          <a:bodyPr rtlCol="1"/>
          <a:lstStyle/>
          <a:p>
            <a:pPr>
              <a:defRPr/>
            </a:pPr>
            <a:fld id="{C03BA050-4F74-4270-914A-7C9082D33782}" type="slidenum">
              <a:rPr lang="he-IL" smtClean="0"/>
              <a:pPr>
                <a:defRPr/>
              </a:pPr>
              <a:t>‹#›</a:t>
            </a:fld>
            <a:endParaRPr lang="he-IL"/>
          </a:p>
        </p:txBody>
      </p:sp>
    </p:spTree>
    <p:extLst>
      <p:ext uri="{BB962C8B-B14F-4D97-AF65-F5344CB8AC3E}">
        <p14:creationId xmlns:p14="http://schemas.microsoft.com/office/powerpoint/2010/main" val="4242907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smtClean="0"/>
              <a:t>לחץ כדי לערוך סגנון כותרת של תבנית בסיס</a:t>
            </a:r>
            <a:endParaRPr lang="he-IL" noProof="0" dirty="0"/>
          </a:p>
        </p:txBody>
      </p:sp>
      <p:sp>
        <p:nvSpPr>
          <p:cNvPr id="3" name="מציין מיקום טקסט 2"/>
          <p:cNvSpPr>
            <a:spLocks noGrp="1"/>
          </p:cNvSpPr>
          <p:nvPr>
            <p:ph type="body" idx="1"/>
          </p:nvPr>
        </p:nvSpPr>
        <p:spPr>
          <a:xfrm>
            <a:off x="1104900" y="1600200"/>
            <a:ext cx="4919472" cy="823912"/>
          </a:xfrm>
        </p:spPr>
        <p:txBody>
          <a:bodyPr rtlCol="1" anchor="b"/>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smtClean="0"/>
              <a:t>לחץ כדי לערוך סגנונות טקסט של תבנית בסיס</a:t>
            </a:r>
          </a:p>
        </p:txBody>
      </p:sp>
      <p:sp>
        <p:nvSpPr>
          <p:cNvPr id="4" name="מציין מיקום תוכן 3"/>
          <p:cNvSpPr>
            <a:spLocks noGrp="1"/>
          </p:cNvSpPr>
          <p:nvPr>
            <p:ph sz="half" idx="2"/>
          </p:nvPr>
        </p:nvSpPr>
        <p:spPr>
          <a:xfrm>
            <a:off x="1104900" y="2424112"/>
            <a:ext cx="4919472" cy="3748088"/>
          </a:xfrm>
        </p:spPr>
        <p:txBody>
          <a:bodyPr rtlCol="1"/>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5" name="מציין מיקום טקסט 4"/>
          <p:cNvSpPr>
            <a:spLocks noGrp="1"/>
          </p:cNvSpPr>
          <p:nvPr>
            <p:ph type="body" sz="quarter" idx="3"/>
          </p:nvPr>
        </p:nvSpPr>
        <p:spPr>
          <a:xfrm>
            <a:off x="6166110" y="1600200"/>
            <a:ext cx="4919472" cy="823912"/>
          </a:xfrm>
        </p:spPr>
        <p:txBody>
          <a:bodyPr rtlCol="1" anchor="b"/>
          <a:lstStyle>
            <a:lvl1pPr marL="0" indent="0" algn="r" rtl="1">
              <a:spcBef>
                <a:spcPts val="0"/>
              </a:spcBef>
              <a:buNone/>
              <a:defRPr sz="2400" b="1"/>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he-IL" noProof="0" smtClean="0"/>
              <a:t>לחץ כדי לערוך סגנונות טקסט של תבנית בסיס</a:t>
            </a:r>
          </a:p>
        </p:txBody>
      </p:sp>
      <p:sp>
        <p:nvSpPr>
          <p:cNvPr id="6" name="מציין מיקום תוכן 5"/>
          <p:cNvSpPr>
            <a:spLocks noGrp="1"/>
          </p:cNvSpPr>
          <p:nvPr>
            <p:ph sz="quarter" idx="4"/>
          </p:nvPr>
        </p:nvSpPr>
        <p:spPr>
          <a:xfrm>
            <a:off x="6166110" y="2424112"/>
            <a:ext cx="4919472" cy="3748088"/>
          </a:xfrm>
        </p:spPr>
        <p:txBody>
          <a:bodyPr rtlCol="1"/>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7" name="מציין מיקום של תאריך 6"/>
          <p:cNvSpPr>
            <a:spLocks noGrp="1"/>
          </p:cNvSpPr>
          <p:nvPr>
            <p:ph type="dt" sz="half" idx="10"/>
          </p:nvPr>
        </p:nvSpPr>
        <p:spPr/>
        <p:txBody>
          <a:bodyPr rtlCol="1"/>
          <a:lstStyle>
            <a:lvl1pPr algn="r">
              <a:defRPr/>
            </a:lvl1pPr>
          </a:lstStyle>
          <a:p>
            <a:pPr>
              <a:defRPr/>
            </a:pPr>
            <a:fld id="{C13D7287-5374-45E6-B4B5-C19DB764C0C2}" type="datetime8">
              <a:rPr lang="he-IL" smtClean="0"/>
              <a:t>05 דצמבר 17</a:t>
            </a:fld>
            <a:endParaRPr lang="he-IL"/>
          </a:p>
        </p:txBody>
      </p:sp>
      <p:sp>
        <p:nvSpPr>
          <p:cNvPr id="8" name="מציין מיקום של כותרת תחתונה 7"/>
          <p:cNvSpPr>
            <a:spLocks noGrp="1"/>
          </p:cNvSpPr>
          <p:nvPr>
            <p:ph type="ftr" sz="quarter" idx="11"/>
          </p:nvPr>
        </p:nvSpPr>
        <p:spPr/>
        <p:txBody>
          <a:bodyPr rtlCol="1"/>
          <a:lstStyle/>
          <a:p>
            <a:pPr>
              <a:defRPr/>
            </a:pPr>
            <a:r>
              <a:rPr lang="he-IL" smtClean="0"/>
              <a:t>רמי חדאד 054-3-100-149</a:t>
            </a:r>
            <a:endParaRPr lang="he-IL"/>
          </a:p>
        </p:txBody>
      </p:sp>
      <p:sp>
        <p:nvSpPr>
          <p:cNvPr id="9" name="מציין מיקום של מספר שקופית 8"/>
          <p:cNvSpPr>
            <a:spLocks noGrp="1"/>
          </p:cNvSpPr>
          <p:nvPr>
            <p:ph type="sldNum" sz="quarter" idx="12"/>
          </p:nvPr>
        </p:nvSpPr>
        <p:spPr/>
        <p:txBody>
          <a:bodyPr rtlCol="1"/>
          <a:lstStyle/>
          <a:p>
            <a:pPr>
              <a:defRPr/>
            </a:pPr>
            <a:fld id="{C03BA050-4F74-4270-914A-7C9082D33782}" type="slidenum">
              <a:rPr lang="he-IL" smtClean="0"/>
              <a:pPr>
                <a:defRPr/>
              </a:pPr>
              <a:t>‹#›</a:t>
            </a:fld>
            <a:endParaRPr lang="he-IL"/>
          </a:p>
        </p:txBody>
      </p:sp>
    </p:spTree>
    <p:extLst>
      <p:ext uri="{BB962C8B-B14F-4D97-AF65-F5344CB8AC3E}">
        <p14:creationId xmlns:p14="http://schemas.microsoft.com/office/powerpoint/2010/main" val="831777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lstStyle/>
          <a:p>
            <a:pPr rtl="1"/>
            <a:r>
              <a:rPr lang="he-IL" noProof="0" smtClean="0"/>
              <a:t>לחץ כדי לערוך סגנון כותרת של תבנית בסיס</a:t>
            </a:r>
            <a:endParaRPr lang="he-IL" noProof="0" dirty="0"/>
          </a:p>
        </p:txBody>
      </p:sp>
      <p:sp>
        <p:nvSpPr>
          <p:cNvPr id="3" name="מציין מיקום של תאריך 2"/>
          <p:cNvSpPr>
            <a:spLocks noGrp="1"/>
          </p:cNvSpPr>
          <p:nvPr>
            <p:ph type="dt" sz="half" idx="10"/>
          </p:nvPr>
        </p:nvSpPr>
        <p:spPr/>
        <p:txBody>
          <a:bodyPr rtlCol="1"/>
          <a:lstStyle>
            <a:lvl1pPr algn="r">
              <a:defRPr/>
            </a:lvl1pPr>
          </a:lstStyle>
          <a:p>
            <a:pPr>
              <a:defRPr/>
            </a:pPr>
            <a:fld id="{CD998507-AC8F-41E5-B953-B0439B744971}" type="datetime8">
              <a:rPr lang="he-IL" smtClean="0"/>
              <a:t>05 דצמבר 17</a:t>
            </a:fld>
            <a:endParaRPr lang="he-IL"/>
          </a:p>
        </p:txBody>
      </p:sp>
      <p:sp>
        <p:nvSpPr>
          <p:cNvPr id="4" name="מציין מיקום של כותרת תחתונה 3"/>
          <p:cNvSpPr>
            <a:spLocks noGrp="1"/>
          </p:cNvSpPr>
          <p:nvPr>
            <p:ph type="ftr" sz="quarter" idx="11"/>
          </p:nvPr>
        </p:nvSpPr>
        <p:spPr/>
        <p:txBody>
          <a:bodyPr rtlCol="1"/>
          <a:lstStyle/>
          <a:p>
            <a:pPr>
              <a:defRPr/>
            </a:pPr>
            <a:r>
              <a:rPr lang="he-IL" smtClean="0"/>
              <a:t>רמי חדאד 054-3-100-149</a:t>
            </a:r>
            <a:endParaRPr lang="he-IL"/>
          </a:p>
        </p:txBody>
      </p:sp>
      <p:sp>
        <p:nvSpPr>
          <p:cNvPr id="5" name="מציין מיקום של מספר שקופית 4"/>
          <p:cNvSpPr>
            <a:spLocks noGrp="1"/>
          </p:cNvSpPr>
          <p:nvPr>
            <p:ph type="sldNum" sz="quarter" idx="12"/>
          </p:nvPr>
        </p:nvSpPr>
        <p:spPr/>
        <p:txBody>
          <a:bodyPr rtlCol="1"/>
          <a:lstStyle/>
          <a:p>
            <a:pPr>
              <a:defRPr/>
            </a:pPr>
            <a:fld id="{C03BA050-4F74-4270-914A-7C9082D33782}" type="slidenum">
              <a:rPr lang="he-IL" smtClean="0"/>
              <a:pPr>
                <a:defRPr/>
              </a:pPr>
              <a:t>‹#›</a:t>
            </a:fld>
            <a:endParaRPr lang="he-IL"/>
          </a:p>
        </p:txBody>
      </p:sp>
    </p:spTree>
    <p:extLst>
      <p:ext uri="{BB962C8B-B14F-4D97-AF65-F5344CB8AC3E}">
        <p14:creationId xmlns:p14="http://schemas.microsoft.com/office/powerpoint/2010/main" val="4218758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rtlCol="1"/>
          <a:lstStyle>
            <a:lvl1pPr algn="r">
              <a:defRPr/>
            </a:lvl1pPr>
          </a:lstStyle>
          <a:p>
            <a:pPr>
              <a:defRPr/>
            </a:pPr>
            <a:fld id="{410D26D5-B147-42B4-923D-6E2936476F2B}" type="datetime8">
              <a:rPr lang="he-IL" smtClean="0"/>
              <a:t>05 דצמבר 17</a:t>
            </a:fld>
            <a:endParaRPr lang="he-IL"/>
          </a:p>
        </p:txBody>
      </p:sp>
      <p:sp>
        <p:nvSpPr>
          <p:cNvPr id="3" name="מציין מיקום של כותרת תחתונה 2"/>
          <p:cNvSpPr>
            <a:spLocks noGrp="1"/>
          </p:cNvSpPr>
          <p:nvPr>
            <p:ph type="ftr" sz="quarter" idx="11"/>
          </p:nvPr>
        </p:nvSpPr>
        <p:spPr/>
        <p:txBody>
          <a:bodyPr rtlCol="1"/>
          <a:lstStyle/>
          <a:p>
            <a:pPr>
              <a:defRPr/>
            </a:pPr>
            <a:r>
              <a:rPr lang="he-IL" smtClean="0"/>
              <a:t>רמי חדאד 054-3-100-149</a:t>
            </a:r>
            <a:endParaRPr lang="he-IL"/>
          </a:p>
        </p:txBody>
      </p:sp>
      <p:sp>
        <p:nvSpPr>
          <p:cNvPr id="4" name="מציין מיקום של מספר שקופית 3"/>
          <p:cNvSpPr>
            <a:spLocks noGrp="1"/>
          </p:cNvSpPr>
          <p:nvPr>
            <p:ph type="sldNum" sz="quarter" idx="12"/>
          </p:nvPr>
        </p:nvSpPr>
        <p:spPr/>
        <p:txBody>
          <a:bodyPr rtlCol="1"/>
          <a:lstStyle/>
          <a:p>
            <a:pPr>
              <a:defRPr/>
            </a:pPr>
            <a:fld id="{C03BA050-4F74-4270-914A-7C9082D33782}" type="slidenum">
              <a:rPr lang="he-IL" smtClean="0"/>
              <a:pPr>
                <a:defRPr/>
              </a:pPr>
              <a:t>‹#›</a:t>
            </a:fld>
            <a:endParaRPr lang="he-IL"/>
          </a:p>
        </p:txBody>
      </p:sp>
    </p:spTree>
    <p:extLst>
      <p:ext uri="{BB962C8B-B14F-4D97-AF65-F5344CB8AC3E}">
        <p14:creationId xmlns:p14="http://schemas.microsoft.com/office/powerpoint/2010/main" val="662955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p:txBody>
          <a:bodyPr rtlCol="1" anchor="b"/>
          <a:lstStyle>
            <a:lvl1pPr algn="r" rtl="1">
              <a:defRPr sz="3200"/>
            </a:lvl1pPr>
          </a:lstStyle>
          <a:p>
            <a:pPr rtl="1"/>
            <a:r>
              <a:rPr lang="he-IL" noProof="0" smtClean="0"/>
              <a:t>לחץ כדי לערוך סגנון כותרת של תבנית בסיס</a:t>
            </a:r>
            <a:endParaRPr lang="he-IL" noProof="0" dirty="0"/>
          </a:p>
        </p:txBody>
      </p:sp>
      <p:sp>
        <p:nvSpPr>
          <p:cNvPr id="3" name="מציין מיקום תוכן 2"/>
          <p:cNvSpPr>
            <a:spLocks noGrp="1"/>
          </p:cNvSpPr>
          <p:nvPr>
            <p:ph idx="1"/>
          </p:nvPr>
        </p:nvSpPr>
        <p:spPr>
          <a:xfrm>
            <a:off x="1104900" y="1600199"/>
            <a:ext cx="5445252" cy="4572001"/>
          </a:xfrm>
        </p:spPr>
        <p:txBody>
          <a:bodyPr rtlCol="1">
            <a:normAutofit/>
          </a:bodyPr>
          <a:lstStyle>
            <a:lvl1pPr algn="r" rtl="1">
              <a:defRPr sz="2000"/>
            </a:lvl1pPr>
            <a:lvl2pPr algn="r" rtl="1">
              <a:defRPr sz="1600"/>
            </a:lvl2pPr>
            <a:lvl3pPr algn="r" rtl="1">
              <a:defRPr sz="1600"/>
            </a:lvl3pPr>
            <a:lvl4pPr algn="r" rtl="1">
              <a:defRPr sz="1400"/>
            </a:lvl4pPr>
            <a:lvl5pPr algn="r" rtl="1">
              <a:defRPr sz="1400"/>
            </a:lvl5pPr>
            <a:lvl6pPr algn="r" rtl="1">
              <a:defRPr sz="1400"/>
            </a:lvl6pPr>
            <a:lvl7pPr algn="r" rtl="1">
              <a:defRPr sz="1400"/>
            </a:lvl7pPr>
            <a:lvl8pPr algn="r" rtl="1">
              <a:defRPr sz="1400"/>
            </a:lvl8pPr>
            <a:lvl9pPr algn="r" rtl="1">
              <a:defRPr sz="1400"/>
            </a:lvl9pPr>
          </a:lstStyle>
          <a:p>
            <a:pPr lvl="0" rtl="1"/>
            <a:r>
              <a:rPr lang="he-IL" noProof="0" smtClean="0"/>
              <a:t>לחץ כדי לערוך סגנונות טקסט של תבנית בסיס</a:t>
            </a:r>
          </a:p>
          <a:p>
            <a:pPr lvl="1" rtl="1"/>
            <a:r>
              <a:rPr lang="he-IL" noProof="0" smtClean="0"/>
              <a:t>רמה שנייה</a:t>
            </a:r>
          </a:p>
          <a:p>
            <a:pPr lvl="2" rtl="1"/>
            <a:r>
              <a:rPr lang="he-IL" noProof="0" smtClean="0"/>
              <a:t>רמה שלישית</a:t>
            </a:r>
          </a:p>
          <a:p>
            <a:pPr lvl="3" rtl="1"/>
            <a:r>
              <a:rPr lang="he-IL" noProof="0" smtClean="0"/>
              <a:t>רמה רביעית</a:t>
            </a:r>
          </a:p>
          <a:p>
            <a:pPr lvl="4" rtl="1"/>
            <a:r>
              <a:rPr lang="he-IL" noProof="0" smtClean="0"/>
              <a:t>רמה חמישית</a:t>
            </a:r>
            <a:endParaRPr lang="he-IL" noProof="0" dirty="0"/>
          </a:p>
        </p:txBody>
      </p:sp>
      <p:sp>
        <p:nvSpPr>
          <p:cNvPr id="4" name="מציין מיקום טקסט 3"/>
          <p:cNvSpPr>
            <a:spLocks noGrp="1"/>
          </p:cNvSpPr>
          <p:nvPr>
            <p:ph type="body" sz="half" idx="2"/>
          </p:nvPr>
        </p:nvSpPr>
        <p:spPr>
          <a:xfrm>
            <a:off x="6699852" y="1600200"/>
            <a:ext cx="4384548" cy="4572000"/>
          </a:xfrm>
        </p:spPr>
        <p:txBody>
          <a:bodyPr rtlCol="1">
            <a:normAutofit/>
          </a:bodyPr>
          <a:lstStyle>
            <a:lvl1pPr marL="0" indent="0" algn="r" rtl="1">
              <a:spcBef>
                <a:spcPts val="1200"/>
              </a:spcBef>
              <a:buNone/>
              <a:defRPr sz="1800"/>
            </a:lvl1pPr>
            <a:lvl2pPr marL="457200" indent="0" algn="r" rtl="1">
              <a:buNone/>
              <a:defRPr sz="1400"/>
            </a:lvl2pPr>
            <a:lvl3pPr marL="914400" indent="0" algn="r" rtl="1">
              <a:buNone/>
              <a:defRPr sz="1200"/>
            </a:lvl3pPr>
            <a:lvl4pPr marL="1371600" indent="0" algn="r" rtl="1">
              <a:buNone/>
              <a:defRPr sz="1000"/>
            </a:lvl4pPr>
            <a:lvl5pPr marL="1828800" indent="0" algn="r" rtl="1">
              <a:buNone/>
              <a:defRPr sz="1000"/>
            </a:lvl5pPr>
            <a:lvl6pPr marL="2286000" indent="0" algn="r" rtl="1">
              <a:buNone/>
              <a:defRPr sz="1000"/>
            </a:lvl6pPr>
            <a:lvl7pPr marL="2743200" indent="0" algn="r" rtl="1">
              <a:buNone/>
              <a:defRPr sz="1000"/>
            </a:lvl7pPr>
            <a:lvl8pPr marL="3200400" indent="0" algn="r" rtl="1">
              <a:buNone/>
              <a:defRPr sz="1000"/>
            </a:lvl8pPr>
            <a:lvl9pPr marL="3657600" indent="0" algn="r" rtl="1">
              <a:buNone/>
              <a:defRPr sz="1000"/>
            </a:lvl9pPr>
          </a:lstStyle>
          <a:p>
            <a:pPr lvl="0" rtl="1"/>
            <a:r>
              <a:rPr lang="he-IL" noProof="0" smtClean="0"/>
              <a:t>לחץ כדי לערוך סגנונות טקסט של תבנית בסיס</a:t>
            </a:r>
          </a:p>
        </p:txBody>
      </p:sp>
      <p:sp>
        <p:nvSpPr>
          <p:cNvPr id="5" name="מציין מיקום של תאריך 4"/>
          <p:cNvSpPr>
            <a:spLocks noGrp="1"/>
          </p:cNvSpPr>
          <p:nvPr>
            <p:ph type="dt" sz="half" idx="10"/>
          </p:nvPr>
        </p:nvSpPr>
        <p:spPr/>
        <p:txBody>
          <a:bodyPr rtlCol="1"/>
          <a:lstStyle>
            <a:lvl1pPr algn="r">
              <a:defRPr/>
            </a:lvl1pPr>
          </a:lstStyle>
          <a:p>
            <a:pPr>
              <a:defRPr/>
            </a:pPr>
            <a:fld id="{6DE283B6-3405-4108-9D0D-E398FBDDC4F7}" type="datetime8">
              <a:rPr lang="he-IL" smtClean="0"/>
              <a:t>05 דצמבר 17</a:t>
            </a:fld>
            <a:endParaRPr lang="he-IL"/>
          </a:p>
        </p:txBody>
      </p:sp>
      <p:sp>
        <p:nvSpPr>
          <p:cNvPr id="6" name="מציין מיקום של כותרת תחתונה 5"/>
          <p:cNvSpPr>
            <a:spLocks noGrp="1"/>
          </p:cNvSpPr>
          <p:nvPr>
            <p:ph type="ftr" sz="quarter" idx="11"/>
          </p:nvPr>
        </p:nvSpPr>
        <p:spPr/>
        <p:txBody>
          <a:bodyPr rtlCol="1"/>
          <a:lstStyle/>
          <a:p>
            <a:pPr>
              <a:defRPr/>
            </a:pPr>
            <a:r>
              <a:rPr lang="he-IL" smtClean="0"/>
              <a:t>רמי חדאד 054-3-100-149</a:t>
            </a:r>
            <a:endParaRPr lang="he-IL"/>
          </a:p>
        </p:txBody>
      </p:sp>
      <p:sp>
        <p:nvSpPr>
          <p:cNvPr id="7" name="מציין מיקום של מספר שקופית 6"/>
          <p:cNvSpPr>
            <a:spLocks noGrp="1"/>
          </p:cNvSpPr>
          <p:nvPr>
            <p:ph type="sldNum" sz="quarter" idx="12"/>
          </p:nvPr>
        </p:nvSpPr>
        <p:spPr/>
        <p:txBody>
          <a:bodyPr rtlCol="1"/>
          <a:lstStyle/>
          <a:p>
            <a:pPr>
              <a:defRPr/>
            </a:pPr>
            <a:fld id="{C03BA050-4F74-4270-914A-7C9082D33782}" type="slidenum">
              <a:rPr lang="he-IL" smtClean="0"/>
              <a:pPr>
                <a:defRPr/>
              </a:pPr>
              <a:t>‹#›</a:t>
            </a:fld>
            <a:endParaRPr lang="he-IL"/>
          </a:p>
        </p:txBody>
      </p:sp>
    </p:spTree>
    <p:extLst>
      <p:ext uri="{BB962C8B-B14F-4D97-AF65-F5344CB8AC3E}">
        <p14:creationId xmlns:p14="http://schemas.microsoft.com/office/powerpoint/2010/main" val="4202603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1104900" y="76200"/>
            <a:ext cx="9980682" cy="1096962"/>
          </a:xfrm>
          <a:prstGeom prst="rect">
            <a:avLst/>
          </a:prstGeom>
        </p:spPr>
        <p:txBody>
          <a:bodyPr vert="horz" lIns="0" tIns="45720" rIns="0" bIns="45720" rtlCol="1" anchor="b">
            <a:normAutofit/>
          </a:bodyPr>
          <a:lstStyle/>
          <a:p>
            <a:pPr rtl="1"/>
            <a:r>
              <a:rPr lang="he-IL" noProof="0" dirty="0"/>
              <a:t>לחץ כדי לערוך סגנון כותרת של תבנית בסיס</a:t>
            </a:r>
          </a:p>
        </p:txBody>
      </p:sp>
      <p:sp>
        <p:nvSpPr>
          <p:cNvPr id="3" name="מציין מיקום טקסט 2"/>
          <p:cNvSpPr>
            <a:spLocks noGrp="1"/>
          </p:cNvSpPr>
          <p:nvPr>
            <p:ph type="body" idx="1"/>
          </p:nvPr>
        </p:nvSpPr>
        <p:spPr>
          <a:xfrm>
            <a:off x="1104900" y="1600200"/>
            <a:ext cx="9982200" cy="4572000"/>
          </a:xfrm>
          <a:prstGeom prst="rect">
            <a:avLst/>
          </a:prstGeom>
        </p:spPr>
        <p:txBody>
          <a:bodyPr vert="horz" lIns="0" tIns="45720" rIns="0" bIns="45720" rtlCol="1">
            <a:normAutofit/>
          </a:bodyPr>
          <a:lstStyle/>
          <a:p>
            <a:pPr lvl="0" rtl="1"/>
            <a:r>
              <a:rPr lang="he-IL" noProof="0" dirty="0"/>
              <a:t>לחץ כדי לערוך סגנונות טקסט של תבנית בסיס</a:t>
            </a:r>
          </a:p>
          <a:p>
            <a:pPr lvl="1" rtl="1"/>
            <a:r>
              <a:rPr lang="he-IL" noProof="0" dirty="0"/>
              <a:t>רמה שניה</a:t>
            </a:r>
          </a:p>
          <a:p>
            <a:pPr lvl="2" rtl="1"/>
            <a:r>
              <a:rPr lang="he-IL" noProof="0" dirty="0"/>
              <a:t>רמה שלישית</a:t>
            </a:r>
          </a:p>
          <a:p>
            <a:pPr lvl="3" rtl="1"/>
            <a:r>
              <a:rPr lang="he-IL" noProof="0" dirty="0"/>
              <a:t>רמה רביעית</a:t>
            </a:r>
          </a:p>
          <a:p>
            <a:pPr lvl="4" rtl="1"/>
            <a:r>
              <a:rPr lang="he-IL" noProof="0" dirty="0"/>
              <a:t>רמה חמישית</a:t>
            </a:r>
          </a:p>
          <a:p>
            <a:pPr lvl="5" rtl="1"/>
            <a:r>
              <a:rPr lang="he-IL" noProof="0" dirty="0"/>
              <a:t>רמה שישית</a:t>
            </a:r>
          </a:p>
          <a:p>
            <a:pPr lvl="6" rtl="1"/>
            <a:r>
              <a:rPr lang="he-IL" noProof="0" dirty="0"/>
              <a:t>רמת שביעית</a:t>
            </a:r>
          </a:p>
          <a:p>
            <a:pPr lvl="7" rtl="1"/>
            <a:r>
              <a:rPr lang="he-IL" noProof="0" dirty="0"/>
              <a:t>רמה שמינית</a:t>
            </a:r>
          </a:p>
          <a:p>
            <a:pPr lvl="8" rtl="1"/>
            <a:r>
              <a:rPr lang="he-IL" noProof="0" dirty="0"/>
              <a:t>רמה תשיעית</a:t>
            </a:r>
          </a:p>
        </p:txBody>
      </p:sp>
      <p:sp>
        <p:nvSpPr>
          <p:cNvPr id="4" name="מציין מיקום של תאריך 3"/>
          <p:cNvSpPr>
            <a:spLocks noGrp="1"/>
          </p:cNvSpPr>
          <p:nvPr>
            <p:ph type="dt" sz="half" idx="2"/>
          </p:nvPr>
        </p:nvSpPr>
        <p:spPr>
          <a:xfrm>
            <a:off x="9255600" y="6356351"/>
            <a:ext cx="1828800" cy="365125"/>
          </a:xfrm>
          <a:prstGeom prst="rect">
            <a:avLst/>
          </a:prstGeom>
        </p:spPr>
        <p:txBody>
          <a:bodyPr vert="horz" lIns="0" tIns="45720" rIns="0" bIns="45720" rtlCol="1" anchor="ctr"/>
          <a:lstStyle>
            <a:lvl1pPr algn="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fld id="{F544446A-C407-47D4-9AE2-0279052169FB}" type="datetime8">
              <a:rPr lang="he-IL" smtClean="0"/>
              <a:t>05 דצמבר 17</a:t>
            </a:fld>
            <a:endParaRPr lang="he-IL"/>
          </a:p>
        </p:txBody>
      </p:sp>
      <p:sp>
        <p:nvSpPr>
          <p:cNvPr id="5" name="מציין מיקום של כותרת תחתונה 4"/>
          <p:cNvSpPr>
            <a:spLocks noGrp="1"/>
          </p:cNvSpPr>
          <p:nvPr>
            <p:ph type="ftr" sz="quarter" idx="3"/>
          </p:nvPr>
        </p:nvSpPr>
        <p:spPr>
          <a:xfrm>
            <a:off x="2934459" y="6356350"/>
            <a:ext cx="6323082" cy="365126"/>
          </a:xfrm>
          <a:prstGeom prst="rect">
            <a:avLst/>
          </a:prstGeom>
        </p:spPr>
        <p:txBody>
          <a:bodyPr vert="horz" lIns="0" tIns="45720" rIns="0" bIns="45720" rtlCol="1" anchor="ctr"/>
          <a:lstStyle>
            <a:lvl1pPr algn="ctr"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r>
              <a:rPr lang="he-IL" smtClean="0"/>
              <a:t>רמי חדאד 054-3-100-149</a:t>
            </a:r>
            <a:endParaRPr lang="he-IL"/>
          </a:p>
        </p:txBody>
      </p:sp>
      <p:sp>
        <p:nvSpPr>
          <p:cNvPr id="6" name="מציין מיקום של מספר שקופית 5"/>
          <p:cNvSpPr>
            <a:spLocks noGrp="1"/>
          </p:cNvSpPr>
          <p:nvPr>
            <p:ph type="sldNum" sz="quarter" idx="4"/>
          </p:nvPr>
        </p:nvSpPr>
        <p:spPr>
          <a:xfrm>
            <a:off x="1105200" y="6356351"/>
            <a:ext cx="1828800" cy="365125"/>
          </a:xfrm>
          <a:prstGeom prst="rect">
            <a:avLst/>
          </a:prstGeom>
        </p:spPr>
        <p:txBody>
          <a:bodyPr vert="horz" lIns="0" tIns="45720" rIns="0" bIns="45720" rtlCol="1" anchor="ctr"/>
          <a:lstStyle>
            <a:lvl1pPr algn="l" rtl="1">
              <a:defRPr sz="1200">
                <a:solidFill>
                  <a:schemeClr val="tx1">
                    <a:lumMod val="60000"/>
                    <a:lumOff val="40000"/>
                  </a:schemeClr>
                </a:solidFill>
                <a:latin typeface="Tahoma" panose="020B0604030504040204" pitchFamily="34" charset="0"/>
                <a:ea typeface="Tahoma" panose="020B0604030504040204" pitchFamily="34" charset="0"/>
                <a:cs typeface="Tahoma" panose="020B0604030504040204" pitchFamily="34" charset="0"/>
              </a:defRPr>
            </a:lvl1pPr>
          </a:lstStyle>
          <a:p>
            <a:pPr>
              <a:defRPr/>
            </a:pPr>
            <a:fld id="{C03BA050-4F74-4270-914A-7C9082D33782}" type="slidenum">
              <a:rPr lang="he-IL" smtClean="0"/>
              <a:pPr>
                <a:defRPr/>
              </a:pPr>
              <a:t>‹#›</a:t>
            </a:fld>
            <a:endParaRPr lang="he-IL"/>
          </a:p>
        </p:txBody>
      </p:sp>
      <p:grpSp>
        <p:nvGrpSpPr>
          <p:cNvPr id="15" name="קבוצה 14"/>
          <p:cNvGrpSpPr/>
          <p:nvPr/>
        </p:nvGrpSpPr>
        <p:grpSpPr>
          <a:xfrm>
            <a:off x="1103376" y="1219201"/>
            <a:ext cx="9985248" cy="84403"/>
            <a:chOff x="1073150" y="1219201"/>
            <a:chExt cx="10058400" cy="63125"/>
          </a:xfrm>
        </p:grpSpPr>
        <p:cxnSp>
          <p:nvCxnSpPr>
            <p:cNvPr id="13" name="מחבר ישר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מחבר ישר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3102936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r" defTabSz="914400" rtl="1" eaLnBrk="1" latinLnBrk="0" hangingPunct="1">
        <a:lnSpc>
          <a:spcPct val="90000"/>
        </a:lnSpc>
        <a:spcBef>
          <a:spcPct val="0"/>
        </a:spcBef>
        <a:buNone/>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r" defTabSz="914400" rtl="1" eaLnBrk="1" latinLnBrk="0" hangingPunct="1">
        <a:lnSpc>
          <a:spcPct val="90000"/>
        </a:lnSpc>
        <a:spcBef>
          <a:spcPts val="1800"/>
        </a:spcBef>
        <a:buFont typeface="Wingdings" panose="05000000000000000000" pitchFamily="2" charset="2"/>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r" defTabSz="914400" rtl="1" eaLnBrk="1" latinLnBrk="0" hangingPunct="1">
        <a:lnSpc>
          <a:spcPct val="90000"/>
        </a:lnSpc>
        <a:spcBef>
          <a:spcPts val="600"/>
        </a:spcBef>
        <a:buFont typeface="Wingdings" panose="05000000000000000000" pitchFamily="2" charset="2"/>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r" defTabSz="914400" rtl="1" eaLnBrk="1" latinLnBrk="0" hangingPunct="1">
        <a:lnSpc>
          <a:spcPct val="90000"/>
        </a:lnSpc>
        <a:spcBef>
          <a:spcPts val="6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6pPr>
      <a:lvl7pPr marL="29718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7pPr>
      <a:lvl8pPr marL="34290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8pPr>
      <a:lvl9pPr marL="3886200" indent="-228600" algn="r" defTabSz="914400" rtl="1" eaLnBrk="1" latinLnBrk="0" hangingPunct="1">
        <a:lnSpc>
          <a:spcPct val="90000"/>
        </a:lnSpc>
        <a:spcBef>
          <a:spcPts val="500"/>
        </a:spcBef>
        <a:buFont typeface="Wingdings" panose="05000000000000000000" pitchFamily="2" charset="2"/>
        <a:buChar char="§"/>
        <a:defRPr sz="1400" kern="1200">
          <a:solidFill>
            <a:schemeClr val="tx1"/>
          </a:solidFill>
          <a:latin typeface="Tahoma" panose="020B0604030504040204" pitchFamily="34" charset="0"/>
          <a:ea typeface="Tahoma" panose="020B0604030504040204" pitchFamily="34" charset="0"/>
          <a:cs typeface="Tahoma" panose="020B0604030504040204" pitchFamily="34" charset="0"/>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g"/><Relationship Id="rId1" Type="http://schemas.openxmlformats.org/officeDocument/2006/relationships/slideLayout" Target="../slideLayouts/slideLayout5.xml"/><Relationship Id="rId4" Type="http://schemas.openxmlformats.org/officeDocument/2006/relationships/hyperlink" Target="https://readyedi.co.il/store/motors/cobra-champion-series/"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5.xml"/><Relationship Id="rId4" Type="http://schemas.openxmlformats.org/officeDocument/2006/relationships/hyperlink" Target="https://readyedi.co.il/store/powerelectric/"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g"/><Relationship Id="rId1" Type="http://schemas.openxmlformats.org/officeDocument/2006/relationships/slideLayout" Target="../slideLayouts/slideLayout5.xml"/><Relationship Id="rId4" Type="http://schemas.openxmlformats.org/officeDocument/2006/relationships/hyperlink" Target="https://readyedi.co.il/store/battery-chargers/"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5.xml"/><Relationship Id="rId4" Type="http://schemas.openxmlformats.org/officeDocument/2006/relationships/hyperlink" Target="https://readyedi.co.il/store/replacement-part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www.youtube.com/watch?v=2MRiVSyedS4&amp;t=68s" TargetMode="Externa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24.jpe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3.xml"/><Relationship Id="rId4" Type="http://schemas.openxmlformats.org/officeDocument/2006/relationships/hyperlink" Target="https://www.youtube.com/watch?v=pxX2N-PeNg4"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 Id="rId5" Type="http://schemas.openxmlformats.org/officeDocument/2006/relationships/hyperlink" Target="https://readyedi.co.il/store/replacement-parts/" TargetMode="Externa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5.xml"/><Relationship Id="rId5" Type="http://schemas.openxmlformats.org/officeDocument/2006/relationships/image" Target="../media/image2.pn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wi7TlM74UK4&amp;feature=youtu.be" TargetMode="Externa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0450" y="2623237"/>
            <a:ext cx="10071099" cy="1684150"/>
          </a:xfrm>
        </p:spPr>
        <p:txBody>
          <a:bodyPr>
            <a:normAutofit/>
          </a:bodyPr>
          <a:lstStyle/>
          <a:p>
            <a:pPr algn="ctr"/>
            <a:r>
              <a:rPr lang="he-IL" sz="6000" dirty="0"/>
              <a:t>רחפנים </a:t>
            </a:r>
            <a:r>
              <a:rPr lang="en-US" sz="6000" dirty="0" smtClean="0"/>
              <a:t>F-450</a:t>
            </a:r>
            <a:endParaRPr lang="he-IL" sz="6000" dirty="0"/>
          </a:p>
        </p:txBody>
      </p:sp>
      <p:sp>
        <p:nvSpPr>
          <p:cNvPr id="3" name="מציין מיקום טקסט 2"/>
          <p:cNvSpPr>
            <a:spLocks noGrp="1"/>
          </p:cNvSpPr>
          <p:nvPr>
            <p:ph type="body" idx="1"/>
          </p:nvPr>
        </p:nvSpPr>
        <p:spPr>
          <a:xfrm>
            <a:off x="1104899" y="4114800"/>
            <a:ext cx="10071099" cy="1050906"/>
          </a:xfrm>
        </p:spPr>
        <p:txBody>
          <a:bodyPr>
            <a:normAutofit/>
          </a:bodyPr>
          <a:lstStyle/>
          <a:p>
            <a:pPr algn="ctr"/>
            <a:r>
              <a:rPr lang="he-IL" dirty="0"/>
              <a:t>משווקים למוסדות חינוך </a:t>
            </a:r>
            <a:r>
              <a:rPr lang="he-IL" dirty="0" smtClean="0"/>
              <a:t>- חברת </a:t>
            </a:r>
            <a:r>
              <a:rPr lang="he-IL" dirty="0"/>
              <a:t>איטק </a:t>
            </a:r>
          </a:p>
          <a:p>
            <a:pPr algn="ctr"/>
            <a:endParaRPr lang="he-IL" dirty="0"/>
          </a:p>
          <a:p>
            <a:pPr algn="ctr"/>
            <a:r>
              <a:rPr lang="he-IL" dirty="0"/>
              <a:t>רמי חדאד </a:t>
            </a:r>
            <a:r>
              <a:rPr lang="he-IL" dirty="0" smtClean="0"/>
              <a:t>054-3-100-149</a:t>
            </a:r>
            <a:endParaRPr lang="he-IL" dirty="0"/>
          </a:p>
          <a:p>
            <a:endParaRPr lang="he-IL" dirty="0"/>
          </a:p>
          <a:p>
            <a:endParaRPr lang="he-IL" dirty="0"/>
          </a:p>
        </p:txBody>
      </p:sp>
      <p:sp>
        <p:nvSpPr>
          <p:cNvPr id="4" name="מציין מיקום של כותרת תחתונה 3"/>
          <p:cNvSpPr>
            <a:spLocks noGrp="1"/>
          </p:cNvSpPr>
          <p:nvPr>
            <p:ph type="ftr" sz="quarter" idx="11"/>
          </p:nvPr>
        </p:nvSpPr>
        <p:spPr/>
        <p:txBody>
          <a:bodyPr/>
          <a:lstStyle/>
          <a:p>
            <a:pPr>
              <a:defRPr/>
            </a:pPr>
            <a:r>
              <a:rPr lang="he-IL" smtClean="0"/>
              <a:t>רמי חדאד 054-3-100-149</a:t>
            </a:r>
            <a:endParaRPr lang="he-IL"/>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72710" y="4951393"/>
            <a:ext cx="1914525" cy="428625"/>
          </a:xfrm>
          <a:prstGeom prst="rect">
            <a:avLst/>
          </a:prstGeom>
        </p:spPr>
      </p:pic>
    </p:spTree>
    <p:extLst>
      <p:ext uri="{BB962C8B-B14F-4D97-AF65-F5344CB8AC3E}">
        <p14:creationId xmlns:p14="http://schemas.microsoft.com/office/powerpoint/2010/main" val="391703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PX4</a:t>
            </a:r>
            <a:endParaRPr lang="he-IL" dirty="0"/>
          </a:p>
        </p:txBody>
      </p:sp>
      <p:sp>
        <p:nvSpPr>
          <p:cNvPr id="4" name="Content Placeholder 3"/>
          <p:cNvSpPr>
            <a:spLocks noGrp="1"/>
          </p:cNvSpPr>
          <p:nvPr>
            <p:ph sz="half" idx="1"/>
          </p:nvPr>
        </p:nvSpPr>
        <p:spPr>
          <a:xfrm>
            <a:off x="3670852" y="1557722"/>
            <a:ext cx="7894689" cy="4351338"/>
          </a:xfrm>
        </p:spPr>
        <p:txBody>
          <a:bodyPr>
            <a:normAutofit/>
          </a:bodyPr>
          <a:lstStyle/>
          <a:p>
            <a:r>
              <a:rPr lang="he-IL" dirty="0" smtClean="0"/>
              <a:t>מגיע </a:t>
            </a:r>
            <a:r>
              <a:rPr lang="he-IL" dirty="0"/>
              <a:t>עם כרטיס זיכרון, זמזם ולחצן אבטחה</a:t>
            </a:r>
          </a:p>
          <a:p>
            <a:r>
              <a:rPr lang="he-IL" dirty="0"/>
              <a:t>חיישנים מובנים: מד תאוצה(</a:t>
            </a:r>
            <a:r>
              <a:rPr lang="en-US" dirty="0"/>
              <a:t>EMU</a:t>
            </a:r>
            <a:r>
              <a:rPr lang="he-IL" dirty="0"/>
              <a:t>), גירוסקופ, מצפן, ברומטר</a:t>
            </a:r>
          </a:p>
          <a:p>
            <a:r>
              <a:rPr lang="he-IL" dirty="0" smtClean="0"/>
              <a:t>החץ על גבי הבקר מסמן את כיוון "קדימה" של הרחפן</a:t>
            </a:r>
          </a:p>
          <a:p>
            <a:r>
              <a:rPr lang="he-IL" dirty="0" smtClean="0"/>
              <a:t>יכולת תכנות בקוד פתוח וחיבור סנסורים שונים.</a:t>
            </a:r>
          </a:p>
          <a:p>
            <a:r>
              <a:rPr lang="he-IL" dirty="0"/>
              <a:t>בקר טיסה דור רביעי של פותח ע"י </a:t>
            </a:r>
            <a:r>
              <a:rPr lang="en-US" dirty="0" smtClean="0"/>
              <a:t>3DR</a:t>
            </a:r>
            <a:endParaRPr lang="he-IL" dirty="0"/>
          </a:p>
          <a:p>
            <a:r>
              <a:rPr lang="he-IL" dirty="0" smtClean="0"/>
              <a:t>מצבי נורית ביקורת ראשית: </a:t>
            </a:r>
          </a:p>
          <a:p>
            <a:pPr lvl="1">
              <a:buFont typeface="Arial" panose="020B0604020202020204" pitchFamily="34" charset="0"/>
              <a:buChar char="•"/>
            </a:pPr>
            <a:r>
              <a:rPr lang="he-IL" b="1" dirty="0" smtClean="0"/>
              <a:t>כחול: </a:t>
            </a:r>
            <a:r>
              <a:rPr lang="he-IL" dirty="0" smtClean="0"/>
              <a:t>מוכן לטיסה במצב טיסה יציב</a:t>
            </a:r>
          </a:p>
          <a:p>
            <a:pPr lvl="1">
              <a:buClr>
                <a:schemeClr val="accent6"/>
              </a:buClr>
              <a:buFont typeface="Arial" panose="020B0604020202020204" pitchFamily="34" charset="0"/>
              <a:buChar char="•"/>
            </a:pPr>
            <a:r>
              <a:rPr lang="he-IL" b="1" dirty="0" smtClean="0"/>
              <a:t>ירוק: </a:t>
            </a:r>
            <a:r>
              <a:rPr lang="he-IL" dirty="0" smtClean="0"/>
              <a:t>יש מספיק לוויינים לטיסה במצב </a:t>
            </a:r>
            <a:r>
              <a:rPr lang="en-US" dirty="0" smtClean="0"/>
              <a:t>GPS</a:t>
            </a:r>
            <a:endParaRPr lang="he-IL" dirty="0" smtClean="0"/>
          </a:p>
          <a:p>
            <a:pPr lvl="1">
              <a:buClr>
                <a:srgbClr val="FFC000"/>
              </a:buClr>
              <a:buFont typeface="Arial" panose="020B0604020202020204" pitchFamily="34" charset="0"/>
              <a:buChar char="•"/>
            </a:pPr>
            <a:r>
              <a:rPr lang="he-IL" b="1" dirty="0" smtClean="0"/>
              <a:t>צהוב מהבהב: </a:t>
            </a:r>
            <a:r>
              <a:rPr lang="he-IL" dirty="0" smtClean="0"/>
              <a:t>יש להמתין לכיול, בהופעת הצבע הירוק.</a:t>
            </a:r>
          </a:p>
          <a:p>
            <a:pPr lvl="1">
              <a:buClr>
                <a:srgbClr val="FFC000"/>
              </a:buClr>
              <a:buFont typeface="Arial" panose="020B0604020202020204" pitchFamily="34" charset="0"/>
              <a:buChar char="•"/>
            </a:pPr>
            <a:r>
              <a:rPr lang="he-IL" b="1" dirty="0" smtClean="0"/>
              <a:t>אדום:</a:t>
            </a:r>
            <a:r>
              <a:rPr lang="he-IL" dirty="0" smtClean="0"/>
              <a:t> תקלה, אין להטיס.</a:t>
            </a:r>
          </a:p>
          <a:p>
            <a:endParaRPr lang="he-IL" dirty="0"/>
          </a:p>
        </p:txBody>
      </p:sp>
      <p:sp>
        <p:nvSpPr>
          <p:cNvPr id="21" name="TextBox 20"/>
          <p:cNvSpPr txBox="1"/>
          <p:nvPr/>
        </p:nvSpPr>
        <p:spPr>
          <a:xfrm>
            <a:off x="1015207" y="5400731"/>
            <a:ext cx="1409941" cy="400110"/>
          </a:xfrm>
          <a:prstGeom prst="rect">
            <a:avLst/>
          </a:prstGeom>
          <a:noFill/>
        </p:spPr>
        <p:txBody>
          <a:bodyPr wrap="square" rtlCol="1">
            <a:spAutoFit/>
          </a:bodyPr>
          <a:lstStyle/>
          <a:p>
            <a:pPr algn="r" rtl="1"/>
            <a:r>
              <a:rPr lang="he-IL" sz="2000" dirty="0">
                <a:solidFill>
                  <a:schemeClr val="bg1"/>
                </a:solidFill>
              </a:rPr>
              <a:t>כרטיס זיכרון</a:t>
            </a:r>
          </a:p>
        </p:txBody>
      </p:sp>
      <p:sp>
        <p:nvSpPr>
          <p:cNvPr id="26" name="TextBox 25"/>
          <p:cNvSpPr txBox="1"/>
          <p:nvPr/>
        </p:nvSpPr>
        <p:spPr>
          <a:xfrm>
            <a:off x="2496018" y="4871145"/>
            <a:ext cx="1767356" cy="400110"/>
          </a:xfrm>
          <a:prstGeom prst="rect">
            <a:avLst/>
          </a:prstGeom>
          <a:noFill/>
        </p:spPr>
        <p:txBody>
          <a:bodyPr wrap="square" rtlCol="1">
            <a:spAutoFit/>
          </a:bodyPr>
          <a:lstStyle/>
          <a:p>
            <a:pPr algn="r" rtl="1"/>
            <a:r>
              <a:rPr lang="he-IL" sz="2000" dirty="0">
                <a:solidFill>
                  <a:schemeClr val="bg1"/>
                </a:solidFill>
              </a:rPr>
              <a:t>נורת מצבי טיסה</a:t>
            </a:r>
          </a:p>
        </p:txBody>
      </p:sp>
      <p:pic>
        <p:nvPicPr>
          <p:cNvPr id="16" name="מציין מיקום תוכן 14"/>
          <p:cNvPicPr>
            <a:picLocks noGrp="1" noChangeAspect="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2828" y="1876925"/>
            <a:ext cx="5139911" cy="5139911"/>
          </a:xfrm>
        </p:spPr>
      </p:pic>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Tree>
    <p:extLst>
      <p:ext uri="{BB962C8B-B14F-4D97-AF65-F5344CB8AC3E}">
        <p14:creationId xmlns:p14="http://schemas.microsoft.com/office/powerpoint/2010/main" val="227955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בקר טיסה </a:t>
            </a:r>
            <a:endParaRPr lang="he-IL" dirty="0"/>
          </a:p>
        </p:txBody>
      </p:sp>
      <p:pic>
        <p:nvPicPr>
          <p:cNvPr id="15" name="מציין מיקום תוכן 14"/>
          <p:cNvPicPr>
            <a:picLocks noGrp="1" noChangeAspect="1"/>
          </p:cNvPicPr>
          <p:nvPr>
            <p:ph sz="half"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90185" y="1588167"/>
            <a:ext cx="5139911" cy="5139911"/>
          </a:xfrm>
        </p:spPr>
      </p:pic>
      <p:pic>
        <p:nvPicPr>
          <p:cNvPr id="16" name="תמונה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45757" y="2929493"/>
            <a:ext cx="3057525" cy="3762375"/>
          </a:xfrm>
          <a:prstGeom prst="rect">
            <a:avLst/>
          </a:prstGeom>
        </p:spPr>
      </p:pic>
      <p:sp>
        <p:nvSpPr>
          <p:cNvPr id="17" name="הסבר אליפטי 16"/>
          <p:cNvSpPr/>
          <p:nvPr/>
        </p:nvSpPr>
        <p:spPr>
          <a:xfrm>
            <a:off x="6424864" y="1431758"/>
            <a:ext cx="3701340" cy="1985210"/>
          </a:xfrm>
          <a:prstGeom prst="wedgeEllipseCallout">
            <a:avLst>
              <a:gd name="adj1" fmla="val 45127"/>
              <a:gd name="adj2" fmla="val 7259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smtClean="0"/>
              <a:t>ישנם שני סוגי בקרי טיסה מסוג </a:t>
            </a:r>
            <a:r>
              <a:rPr lang="en-US" dirty="0" err="1" smtClean="0"/>
              <a:t>Pixhawk</a:t>
            </a:r>
            <a:r>
              <a:rPr lang="he-IL" dirty="0" smtClean="0"/>
              <a:t> עיקריים</a:t>
            </a:r>
          </a:p>
          <a:p>
            <a:pPr algn="ctr" rtl="1"/>
            <a:r>
              <a:rPr lang="he-IL" dirty="0" smtClean="0"/>
              <a:t>לבן ושחור.</a:t>
            </a:r>
          </a:p>
          <a:p>
            <a:pPr algn="ctr" rtl="1"/>
            <a:r>
              <a:rPr lang="he-IL" dirty="0" smtClean="0"/>
              <a:t>בשחור, יש אמינות גבוהה יותר לרכיבים, ואפשרויות התכנות גבוהות יותר.</a:t>
            </a:r>
            <a:endParaRPr lang="he-IL" dirty="0"/>
          </a:p>
        </p:txBody>
      </p:sp>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Tree>
    <p:extLst>
      <p:ext uri="{BB962C8B-B14F-4D97-AF65-F5344CB8AC3E}">
        <p14:creationId xmlns:p14="http://schemas.microsoft.com/office/powerpoint/2010/main" val="4132578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cs typeface="+mn-cs"/>
              </a:rPr>
              <a:t>מייצבי מתח וחיישני זרם ומתח </a:t>
            </a:r>
            <a:endParaRPr lang="he-IL" dirty="0">
              <a:cs typeface="+mn-cs"/>
            </a:endParaRPr>
          </a:p>
        </p:txBody>
      </p:sp>
      <p:sp>
        <p:nvSpPr>
          <p:cNvPr id="4" name="Content Placeholder 3"/>
          <p:cNvSpPr>
            <a:spLocks noGrp="1"/>
          </p:cNvSpPr>
          <p:nvPr>
            <p:ph sz="half" idx="1"/>
          </p:nvPr>
        </p:nvSpPr>
        <p:spPr>
          <a:xfrm>
            <a:off x="5412205" y="1913021"/>
            <a:ext cx="4914900" cy="4571999"/>
          </a:xfrm>
        </p:spPr>
        <p:txBody>
          <a:bodyPr>
            <a:normAutofit/>
          </a:bodyPr>
          <a:lstStyle/>
          <a:p>
            <a:r>
              <a:rPr lang="he-IL" sz="3600" dirty="0"/>
              <a:t>מייצב את המתח ל</a:t>
            </a:r>
            <a:r>
              <a:rPr lang="en-US" sz="3600" dirty="0"/>
              <a:t>5v</a:t>
            </a:r>
            <a:endParaRPr lang="he-IL" sz="3600" dirty="0"/>
          </a:p>
          <a:p>
            <a:r>
              <a:rPr lang="he-IL" sz="3600" dirty="0"/>
              <a:t>מודד מתח</a:t>
            </a:r>
          </a:p>
          <a:p>
            <a:r>
              <a:rPr lang="he-IL" sz="3600" dirty="0"/>
              <a:t>מודד זרם</a:t>
            </a:r>
          </a:p>
          <a:p>
            <a:r>
              <a:rPr lang="en-US" sz="3600" dirty="0"/>
              <a:t>90A</a:t>
            </a:r>
            <a:r>
              <a:rPr lang="he-IL" sz="3600" dirty="0"/>
              <a:t> </a:t>
            </a:r>
            <a:r>
              <a:rPr lang="en-US" sz="3600" dirty="0"/>
              <a:t>MAX</a:t>
            </a:r>
            <a:endParaRPr lang="he-IL" sz="3600" dirty="0"/>
          </a:p>
        </p:txBody>
      </p:sp>
      <p:sp>
        <p:nvSpPr>
          <p:cNvPr id="6" name="TextBox 5"/>
          <p:cNvSpPr txBox="1"/>
          <p:nvPr/>
        </p:nvSpPr>
        <p:spPr>
          <a:xfrm>
            <a:off x="3050001" y="906384"/>
            <a:ext cx="1551678" cy="400110"/>
          </a:xfrm>
          <a:prstGeom prst="rect">
            <a:avLst/>
          </a:prstGeom>
          <a:noFill/>
        </p:spPr>
        <p:txBody>
          <a:bodyPr wrap="square" rtlCol="1">
            <a:spAutoFit/>
          </a:bodyPr>
          <a:lstStyle/>
          <a:p>
            <a:pPr algn="r" rtl="1"/>
            <a:r>
              <a:rPr lang="en-US" sz="2000" dirty="0">
                <a:solidFill>
                  <a:schemeClr val="bg1"/>
                </a:solidFill>
              </a:rPr>
              <a:t>XT60</a:t>
            </a:r>
            <a:r>
              <a:rPr lang="he-IL" sz="2000" dirty="0">
                <a:solidFill>
                  <a:schemeClr val="bg1"/>
                </a:solidFill>
              </a:rPr>
              <a:t> לסוללה</a:t>
            </a:r>
          </a:p>
        </p:txBody>
      </p:sp>
      <p:sp>
        <p:nvSpPr>
          <p:cNvPr id="8" name="TextBox 7"/>
          <p:cNvSpPr txBox="1"/>
          <p:nvPr/>
        </p:nvSpPr>
        <p:spPr>
          <a:xfrm>
            <a:off x="751336" y="5060970"/>
            <a:ext cx="1551678" cy="400110"/>
          </a:xfrm>
          <a:prstGeom prst="rect">
            <a:avLst/>
          </a:prstGeom>
          <a:noFill/>
        </p:spPr>
        <p:txBody>
          <a:bodyPr wrap="square" rtlCol="1">
            <a:spAutoFit/>
          </a:bodyPr>
          <a:lstStyle/>
          <a:p>
            <a:pPr algn="r" rtl="1"/>
            <a:r>
              <a:rPr lang="en-US" sz="2000" dirty="0">
                <a:solidFill>
                  <a:schemeClr val="bg1"/>
                </a:solidFill>
              </a:rPr>
              <a:t>XT60</a:t>
            </a:r>
            <a:r>
              <a:rPr lang="he-IL" sz="2000" dirty="0">
                <a:solidFill>
                  <a:schemeClr val="bg1"/>
                </a:solidFill>
              </a:rPr>
              <a:t> ל</a:t>
            </a:r>
            <a:r>
              <a:rPr lang="en-US" sz="2000" dirty="0">
                <a:solidFill>
                  <a:schemeClr val="bg1"/>
                </a:solidFill>
              </a:rPr>
              <a:t>PDB</a:t>
            </a:r>
            <a:endParaRPr lang="he-IL" sz="2000" dirty="0">
              <a:solidFill>
                <a:schemeClr val="bg1"/>
              </a:solidFill>
            </a:endParaRPr>
          </a:p>
        </p:txBody>
      </p:sp>
      <p:sp>
        <p:nvSpPr>
          <p:cNvPr id="10" name="TextBox 9"/>
          <p:cNvSpPr txBox="1"/>
          <p:nvPr/>
        </p:nvSpPr>
        <p:spPr>
          <a:xfrm>
            <a:off x="3167132" y="5261025"/>
            <a:ext cx="2451789" cy="397653"/>
          </a:xfrm>
          <a:prstGeom prst="rect">
            <a:avLst/>
          </a:prstGeom>
          <a:noFill/>
        </p:spPr>
        <p:txBody>
          <a:bodyPr wrap="square" rtlCol="1">
            <a:spAutoFit/>
          </a:bodyPr>
          <a:lstStyle/>
          <a:p>
            <a:pPr algn="r" rtl="1"/>
            <a:r>
              <a:rPr lang="en-US" sz="2000" dirty="0">
                <a:solidFill>
                  <a:schemeClr val="bg1"/>
                </a:solidFill>
              </a:rPr>
              <a:t>6P</a:t>
            </a:r>
            <a:r>
              <a:rPr lang="he-IL" sz="2000" dirty="0">
                <a:solidFill>
                  <a:schemeClr val="bg1"/>
                </a:solidFill>
              </a:rPr>
              <a:t> ל</a:t>
            </a:r>
            <a:r>
              <a:rPr lang="en-US" sz="2000" dirty="0">
                <a:solidFill>
                  <a:schemeClr val="bg1"/>
                </a:solidFill>
              </a:rPr>
              <a:t>PX4</a:t>
            </a:r>
            <a:r>
              <a:rPr lang="he-IL" sz="2000" dirty="0">
                <a:solidFill>
                  <a:schemeClr val="bg1"/>
                </a:solidFill>
              </a:rPr>
              <a:t> כניסת </a:t>
            </a:r>
            <a:r>
              <a:rPr lang="en-US" sz="2000" dirty="0">
                <a:solidFill>
                  <a:schemeClr val="bg1"/>
                </a:solidFill>
              </a:rPr>
              <a:t>power</a:t>
            </a:r>
            <a:endParaRPr lang="he-IL" sz="2000" dirty="0">
              <a:solidFill>
                <a:schemeClr val="bg1"/>
              </a:solidFill>
            </a:endParaRPr>
          </a:p>
        </p:txBody>
      </p:sp>
      <p:pic>
        <p:nvPicPr>
          <p:cNvPr id="12" name="תמונה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10" y="3696734"/>
            <a:ext cx="7315200" cy="2423160"/>
          </a:xfrm>
          <a:prstGeom prst="rect">
            <a:avLst/>
          </a:prstGeom>
        </p:spPr>
      </p:pic>
      <p:pic>
        <p:nvPicPr>
          <p:cNvPr id="9" name="תמונה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Tree>
    <p:extLst>
      <p:ext uri="{BB962C8B-B14F-4D97-AF65-F5344CB8AC3E}">
        <p14:creationId xmlns:p14="http://schemas.microsoft.com/office/powerpoint/2010/main" val="3433336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cs typeface="+mn-cs"/>
              </a:rPr>
              <a:t>מודל </a:t>
            </a:r>
            <a:r>
              <a:rPr lang="en-US" dirty="0" smtClean="0">
                <a:cs typeface="+mn-cs"/>
              </a:rPr>
              <a:t>GPS</a:t>
            </a:r>
            <a:endParaRPr lang="he-IL" dirty="0">
              <a:cs typeface="+mn-cs"/>
            </a:endParaRPr>
          </a:p>
        </p:txBody>
      </p:sp>
      <p:sp>
        <p:nvSpPr>
          <p:cNvPr id="4" name="Content Placeholder 3"/>
          <p:cNvSpPr>
            <a:spLocks noGrp="1"/>
          </p:cNvSpPr>
          <p:nvPr>
            <p:ph sz="half" idx="1"/>
          </p:nvPr>
        </p:nvSpPr>
        <p:spPr>
          <a:xfrm>
            <a:off x="5844209" y="1825625"/>
            <a:ext cx="5509591" cy="4351338"/>
          </a:xfrm>
        </p:spPr>
        <p:txBody>
          <a:bodyPr>
            <a:normAutofit/>
          </a:bodyPr>
          <a:lstStyle/>
          <a:p>
            <a:r>
              <a:rPr lang="he-IL" sz="3200" dirty="0"/>
              <a:t>מודול </a:t>
            </a:r>
            <a:r>
              <a:rPr lang="en-US" sz="3200" dirty="0"/>
              <a:t>GPS</a:t>
            </a:r>
            <a:r>
              <a:rPr lang="he-IL" sz="3200" dirty="0"/>
              <a:t> </a:t>
            </a:r>
            <a:endParaRPr lang="en-US" sz="3200" dirty="0"/>
          </a:p>
          <a:p>
            <a:r>
              <a:rPr lang="he-IL" sz="3200" dirty="0"/>
              <a:t>משולב עם מצפן חיצוני</a:t>
            </a:r>
          </a:p>
          <a:p>
            <a:r>
              <a:rPr lang="he-IL" sz="3200" dirty="0"/>
              <a:t>החץ מסמן את חרטום הכלי</a:t>
            </a:r>
          </a:p>
          <a:p>
            <a:r>
              <a:rPr lang="he-IL" sz="3200" dirty="0"/>
              <a:t>נורית דולקת=יש לוויינים</a:t>
            </a:r>
          </a:p>
        </p:txBody>
      </p:sp>
      <p:sp>
        <p:nvSpPr>
          <p:cNvPr id="6" name="TextBox 5"/>
          <p:cNvSpPr txBox="1"/>
          <p:nvPr/>
        </p:nvSpPr>
        <p:spPr>
          <a:xfrm>
            <a:off x="927651" y="1490633"/>
            <a:ext cx="1103105" cy="400110"/>
          </a:xfrm>
          <a:prstGeom prst="rect">
            <a:avLst/>
          </a:prstGeom>
          <a:noFill/>
        </p:spPr>
        <p:txBody>
          <a:bodyPr wrap="square" rtlCol="1">
            <a:spAutoFit/>
          </a:bodyPr>
          <a:lstStyle/>
          <a:p>
            <a:pPr algn="r" rtl="1"/>
            <a:r>
              <a:rPr lang="en-US" sz="2000" dirty="0">
                <a:solidFill>
                  <a:schemeClr val="bg1"/>
                </a:solidFill>
              </a:rPr>
              <a:t> 3M</a:t>
            </a:r>
            <a:r>
              <a:rPr lang="he-IL" sz="2000" dirty="0">
                <a:solidFill>
                  <a:schemeClr val="bg1"/>
                </a:solidFill>
              </a:rPr>
              <a:t>דו"צ</a:t>
            </a:r>
          </a:p>
        </p:txBody>
      </p:sp>
      <p:sp>
        <p:nvSpPr>
          <p:cNvPr id="9" name="TextBox 8"/>
          <p:cNvSpPr txBox="1"/>
          <p:nvPr/>
        </p:nvSpPr>
        <p:spPr>
          <a:xfrm>
            <a:off x="2975044" y="5981567"/>
            <a:ext cx="2478155" cy="707886"/>
          </a:xfrm>
          <a:prstGeom prst="rect">
            <a:avLst/>
          </a:prstGeom>
          <a:noFill/>
        </p:spPr>
        <p:txBody>
          <a:bodyPr wrap="square" rtlCol="1">
            <a:spAutoFit/>
          </a:bodyPr>
          <a:lstStyle/>
          <a:p>
            <a:pPr algn="r" rtl="1"/>
            <a:r>
              <a:rPr lang="en-US" sz="2000" dirty="0">
                <a:solidFill>
                  <a:schemeClr val="bg1"/>
                </a:solidFill>
              </a:rPr>
              <a:t>6P</a:t>
            </a:r>
            <a:r>
              <a:rPr lang="he-IL" sz="2000" dirty="0">
                <a:solidFill>
                  <a:schemeClr val="bg1"/>
                </a:solidFill>
              </a:rPr>
              <a:t> ל </a:t>
            </a:r>
            <a:r>
              <a:rPr lang="en-US" sz="2000" dirty="0">
                <a:solidFill>
                  <a:schemeClr val="bg1"/>
                </a:solidFill>
              </a:rPr>
              <a:t>PX4</a:t>
            </a:r>
            <a:r>
              <a:rPr lang="he-IL" sz="2000" dirty="0">
                <a:solidFill>
                  <a:schemeClr val="bg1"/>
                </a:solidFill>
              </a:rPr>
              <a:t> כניסת </a:t>
            </a:r>
            <a:r>
              <a:rPr lang="en-US" sz="2000" dirty="0">
                <a:solidFill>
                  <a:schemeClr val="bg1"/>
                </a:solidFill>
              </a:rPr>
              <a:t>GPS</a:t>
            </a:r>
            <a:r>
              <a:rPr lang="he-IL" sz="2000" dirty="0">
                <a:solidFill>
                  <a:schemeClr val="bg1"/>
                </a:solidFill>
              </a:rPr>
              <a:t> + </a:t>
            </a:r>
            <a:r>
              <a:rPr lang="en-US" sz="2000" dirty="0">
                <a:solidFill>
                  <a:schemeClr val="bg1"/>
                </a:solidFill>
              </a:rPr>
              <a:t>4P</a:t>
            </a:r>
            <a:r>
              <a:rPr lang="he-IL" sz="2000" dirty="0">
                <a:solidFill>
                  <a:schemeClr val="bg1"/>
                </a:solidFill>
              </a:rPr>
              <a:t> ל </a:t>
            </a:r>
            <a:r>
              <a:rPr lang="en-US" sz="2000" dirty="0">
                <a:solidFill>
                  <a:schemeClr val="bg1"/>
                </a:solidFill>
              </a:rPr>
              <a:t>PX4</a:t>
            </a:r>
            <a:r>
              <a:rPr lang="he-IL" sz="2000" dirty="0">
                <a:solidFill>
                  <a:schemeClr val="bg1"/>
                </a:solidFill>
              </a:rPr>
              <a:t> כניסת </a:t>
            </a:r>
            <a:r>
              <a:rPr lang="en-US" sz="2000" dirty="0">
                <a:solidFill>
                  <a:schemeClr val="bg1"/>
                </a:solidFill>
              </a:rPr>
              <a:t>I2c</a:t>
            </a:r>
            <a:endParaRPr lang="he-IL" sz="2000" dirty="0">
              <a:solidFill>
                <a:schemeClr val="bg1"/>
              </a:solidFill>
            </a:endParaRPr>
          </a:p>
        </p:txBody>
      </p:sp>
      <p:pic>
        <p:nvPicPr>
          <p:cNvPr id="3" name="תמונה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9031" y="1890743"/>
            <a:ext cx="3874168" cy="3874168"/>
          </a:xfrm>
          <a:prstGeom prst="rect">
            <a:avLst/>
          </a:prstGeom>
        </p:spPr>
      </p:pic>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5" name="מציין מיקום של כותרת תחתונה 4"/>
          <p:cNvSpPr>
            <a:spLocks noGrp="1"/>
          </p:cNvSpPr>
          <p:nvPr>
            <p:ph type="ftr" sz="quarter" idx="11"/>
          </p:nvPr>
        </p:nvSpPr>
        <p:spPr/>
        <p:txBody>
          <a:bodyPr/>
          <a:lstStyle/>
          <a:p>
            <a:pPr>
              <a:defRPr/>
            </a:pPr>
            <a:r>
              <a:rPr lang="he-IL" smtClean="0"/>
              <a:t>רמי חדאד 054-3-100-149</a:t>
            </a:r>
            <a:endParaRPr lang="he-IL"/>
          </a:p>
        </p:txBody>
      </p:sp>
    </p:spTree>
    <p:extLst>
      <p:ext uri="{BB962C8B-B14F-4D97-AF65-F5344CB8AC3E}">
        <p14:creationId xmlns:p14="http://schemas.microsoft.com/office/powerpoint/2010/main" val="154285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שלט</a:t>
            </a:r>
          </a:p>
        </p:txBody>
      </p:sp>
      <p:sp>
        <p:nvSpPr>
          <p:cNvPr id="4" name="Content Placeholder 3"/>
          <p:cNvSpPr>
            <a:spLocks noGrp="1"/>
          </p:cNvSpPr>
          <p:nvPr>
            <p:ph sz="half" idx="1"/>
          </p:nvPr>
        </p:nvSpPr>
        <p:spPr>
          <a:xfrm>
            <a:off x="5526331" y="1633120"/>
            <a:ext cx="5695122" cy="4351338"/>
          </a:xfrm>
        </p:spPr>
        <p:txBody>
          <a:bodyPr>
            <a:normAutofit/>
          </a:bodyPr>
          <a:lstStyle/>
          <a:p>
            <a:r>
              <a:rPr lang="fr-FR" sz="3600" dirty="0"/>
              <a:t>FrSky 2.4GHz </a:t>
            </a:r>
            <a:r>
              <a:rPr lang="fr-FR" sz="3600" dirty="0" err="1" smtClean="0"/>
              <a:t>Taranis</a:t>
            </a:r>
            <a:endParaRPr lang="he-IL" sz="3600" dirty="0"/>
          </a:p>
          <a:p>
            <a:r>
              <a:rPr lang="he-IL" sz="3600" dirty="0"/>
              <a:t>עד 16 ערוצים</a:t>
            </a:r>
          </a:p>
          <a:p>
            <a:r>
              <a:rPr lang="he-IL" sz="3600" dirty="0"/>
              <a:t>עד 60 כלים שונים</a:t>
            </a:r>
          </a:p>
          <a:p>
            <a:r>
              <a:rPr lang="he-IL" sz="3600" dirty="0"/>
              <a:t>תקנון אירופאי - </a:t>
            </a:r>
            <a:r>
              <a:rPr lang="en-US" sz="3600" dirty="0"/>
              <a:t>Mode 2</a:t>
            </a:r>
            <a:endParaRPr lang="he-IL" sz="3600" dirty="0"/>
          </a:p>
          <a:p>
            <a:r>
              <a:rPr lang="he-IL" sz="3600" dirty="0"/>
              <a:t>כרטיס זיכרון</a:t>
            </a:r>
          </a:p>
          <a:p>
            <a:endParaRPr lang="he-IL" sz="3600" dirty="0"/>
          </a:p>
          <a:p>
            <a:endParaRPr lang="he-IL" sz="3600" dirty="0"/>
          </a:p>
        </p:txBody>
      </p:sp>
      <p:sp>
        <p:nvSpPr>
          <p:cNvPr id="6" name="TextBox 5"/>
          <p:cNvSpPr txBox="1"/>
          <p:nvPr/>
        </p:nvSpPr>
        <p:spPr>
          <a:xfrm>
            <a:off x="4204185" y="5459851"/>
            <a:ext cx="1454493" cy="397653"/>
          </a:xfrm>
          <a:prstGeom prst="rect">
            <a:avLst/>
          </a:prstGeom>
          <a:noFill/>
        </p:spPr>
        <p:txBody>
          <a:bodyPr wrap="square" rtlCol="1">
            <a:spAutoFit/>
          </a:bodyPr>
          <a:lstStyle/>
          <a:p>
            <a:pPr algn="r" rtl="1"/>
            <a:r>
              <a:rPr lang="en-US" sz="2000" dirty="0">
                <a:solidFill>
                  <a:schemeClr val="bg1"/>
                </a:solidFill>
              </a:rPr>
              <a:t>Pitch + Roll</a:t>
            </a:r>
            <a:endParaRPr lang="he-IL" sz="2000" dirty="0">
              <a:solidFill>
                <a:schemeClr val="bg1"/>
              </a:solidFill>
            </a:endParaRPr>
          </a:p>
        </p:txBody>
      </p:sp>
      <p:sp>
        <p:nvSpPr>
          <p:cNvPr id="8" name="TextBox 7"/>
          <p:cNvSpPr txBox="1"/>
          <p:nvPr/>
        </p:nvSpPr>
        <p:spPr>
          <a:xfrm>
            <a:off x="728870" y="5430933"/>
            <a:ext cx="1747459" cy="400110"/>
          </a:xfrm>
          <a:prstGeom prst="rect">
            <a:avLst/>
          </a:prstGeom>
          <a:noFill/>
        </p:spPr>
        <p:txBody>
          <a:bodyPr wrap="square" rtlCol="1">
            <a:spAutoFit/>
          </a:bodyPr>
          <a:lstStyle/>
          <a:p>
            <a:pPr algn="r" rtl="1"/>
            <a:r>
              <a:rPr lang="en-US" sz="2000" dirty="0">
                <a:solidFill>
                  <a:schemeClr val="bg1"/>
                </a:solidFill>
              </a:rPr>
              <a:t>Throttle + Yew</a:t>
            </a:r>
            <a:endParaRPr lang="he-IL" sz="2000" dirty="0">
              <a:solidFill>
                <a:schemeClr val="bg1"/>
              </a:solidFill>
            </a:endParaRPr>
          </a:p>
        </p:txBody>
      </p:sp>
      <p:pic>
        <p:nvPicPr>
          <p:cNvPr id="10" name="תמונה 9"/>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64227" y="1545054"/>
            <a:ext cx="7828546" cy="5114649"/>
          </a:xfrm>
          <a:prstGeom prst="rect">
            <a:avLst/>
          </a:prstGeom>
        </p:spPr>
      </p:pic>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dirty="0" smtClean="0"/>
              <a:t>רמי חדאד 054-3-100-149</a:t>
            </a:r>
            <a:endParaRPr lang="he-IL" dirty="0"/>
          </a:p>
        </p:txBody>
      </p:sp>
    </p:spTree>
    <p:extLst>
      <p:ext uri="{BB962C8B-B14F-4D97-AF65-F5344CB8AC3E}">
        <p14:creationId xmlns:p14="http://schemas.microsoft.com/office/powerpoint/2010/main" val="4254983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מקלט</a:t>
            </a:r>
          </a:p>
        </p:txBody>
      </p:sp>
      <p:sp>
        <p:nvSpPr>
          <p:cNvPr id="4" name="Content Placeholder 3"/>
          <p:cNvSpPr>
            <a:spLocks noGrp="1"/>
          </p:cNvSpPr>
          <p:nvPr>
            <p:ph sz="half" idx="1"/>
          </p:nvPr>
        </p:nvSpPr>
        <p:spPr>
          <a:xfrm>
            <a:off x="5016843" y="1262548"/>
            <a:ext cx="6160675" cy="5310529"/>
          </a:xfrm>
        </p:spPr>
        <p:txBody>
          <a:bodyPr>
            <a:noAutofit/>
          </a:bodyPr>
          <a:lstStyle/>
          <a:p>
            <a:r>
              <a:rPr lang="fr-FR" sz="2800" dirty="0"/>
              <a:t>FrSky 2.4GHz </a:t>
            </a:r>
            <a:endParaRPr lang="fr-FR" sz="2800" dirty="0" smtClean="0"/>
          </a:p>
          <a:p>
            <a:r>
              <a:rPr lang="he-IL" sz="2800" dirty="0" smtClean="0"/>
              <a:t>זוג </a:t>
            </a:r>
            <a:r>
              <a:rPr lang="he-IL" sz="2800" dirty="0"/>
              <a:t>אנטנות, </a:t>
            </a:r>
            <a:r>
              <a:rPr lang="en-US" sz="2800" dirty="0"/>
              <a:t>2.4GHz</a:t>
            </a:r>
            <a:r>
              <a:rPr lang="he-IL" sz="2800" dirty="0"/>
              <a:t> וזוג ג'אמפרים</a:t>
            </a:r>
          </a:p>
          <a:p>
            <a:r>
              <a:rPr lang="en-US" sz="2800" dirty="0" smtClean="0"/>
              <a:t>PPM </a:t>
            </a:r>
            <a:r>
              <a:rPr lang="en-US" sz="2800" dirty="0"/>
              <a:t>- Pulse Position Modulation</a:t>
            </a:r>
            <a:endParaRPr lang="he-IL" sz="2800" dirty="0"/>
          </a:p>
          <a:p>
            <a:r>
              <a:rPr lang="en-US" sz="2800" dirty="0"/>
              <a:t>PWM - Pulse Width Modulation</a:t>
            </a:r>
          </a:p>
          <a:p>
            <a:r>
              <a:rPr lang="he-IL" sz="2800" dirty="0"/>
              <a:t>לחצן ל</a:t>
            </a:r>
            <a:r>
              <a:rPr lang="en-US" sz="2800" dirty="0"/>
              <a:t>BINDING</a:t>
            </a:r>
            <a:endParaRPr lang="he-IL" sz="2800" dirty="0"/>
          </a:p>
          <a:p>
            <a:r>
              <a:rPr lang="he-IL" sz="2800" dirty="0"/>
              <a:t>נורית ביקורת:</a:t>
            </a:r>
          </a:p>
          <a:p>
            <a:pPr lvl="1">
              <a:buClr>
                <a:srgbClr val="FF0000"/>
              </a:buClr>
              <a:buFont typeface="Arial" panose="020B0604020202020204" pitchFamily="34" charset="0"/>
              <a:buChar char="•"/>
            </a:pPr>
            <a:r>
              <a:rPr lang="he-IL" sz="2000" dirty="0"/>
              <a:t>אדום: אין חיבור</a:t>
            </a:r>
          </a:p>
          <a:p>
            <a:pPr lvl="1">
              <a:buClr>
                <a:srgbClr val="00B050"/>
              </a:buClr>
              <a:buFont typeface="Arial" panose="020B0604020202020204" pitchFamily="34" charset="0"/>
              <a:buChar char="•"/>
            </a:pPr>
            <a:r>
              <a:rPr lang="he-IL" sz="2000" dirty="0"/>
              <a:t>ירוק: יש חיבור</a:t>
            </a:r>
          </a:p>
          <a:p>
            <a:pPr lvl="1">
              <a:buClr>
                <a:srgbClr val="FFFF00"/>
              </a:buClr>
              <a:buFont typeface="Arial" panose="020B0604020202020204" pitchFamily="34" charset="0"/>
              <a:buChar char="•"/>
            </a:pPr>
            <a:r>
              <a:rPr lang="he-IL" sz="2000" dirty="0"/>
              <a:t>אדום + ירוק מהבהב: מצב </a:t>
            </a:r>
            <a:r>
              <a:rPr lang="en-US" sz="2000" dirty="0"/>
              <a:t>BINDING</a:t>
            </a:r>
            <a:endParaRPr lang="he-IL" sz="2000" dirty="0"/>
          </a:p>
          <a:p>
            <a:endParaRPr lang="he-IL" sz="2800" dirty="0"/>
          </a:p>
        </p:txBody>
      </p:sp>
      <p:sp>
        <p:nvSpPr>
          <p:cNvPr id="6" name="TextBox 5"/>
          <p:cNvSpPr txBox="1"/>
          <p:nvPr/>
        </p:nvSpPr>
        <p:spPr>
          <a:xfrm>
            <a:off x="2451104" y="5976046"/>
            <a:ext cx="1641351" cy="400110"/>
          </a:xfrm>
          <a:prstGeom prst="rect">
            <a:avLst/>
          </a:prstGeom>
          <a:noFill/>
        </p:spPr>
        <p:txBody>
          <a:bodyPr wrap="square" rtlCol="1">
            <a:spAutoFit/>
          </a:bodyPr>
          <a:lstStyle/>
          <a:p>
            <a:pPr algn="r" rtl="1"/>
            <a:r>
              <a:rPr lang="he-IL" sz="2000" dirty="0">
                <a:solidFill>
                  <a:schemeClr val="bg1"/>
                </a:solidFill>
              </a:rPr>
              <a:t>נורת ביקורת</a:t>
            </a:r>
          </a:p>
        </p:txBody>
      </p:sp>
      <p:sp>
        <p:nvSpPr>
          <p:cNvPr id="10" name="TextBox 9"/>
          <p:cNvSpPr txBox="1"/>
          <p:nvPr/>
        </p:nvSpPr>
        <p:spPr>
          <a:xfrm>
            <a:off x="1338470" y="884964"/>
            <a:ext cx="1112634" cy="400110"/>
          </a:xfrm>
          <a:prstGeom prst="rect">
            <a:avLst/>
          </a:prstGeom>
          <a:noFill/>
        </p:spPr>
        <p:txBody>
          <a:bodyPr wrap="square" rtlCol="1">
            <a:spAutoFit/>
          </a:bodyPr>
          <a:lstStyle/>
          <a:p>
            <a:pPr algn="r" rtl="1"/>
            <a:r>
              <a:rPr lang="he-IL" sz="2000" dirty="0">
                <a:solidFill>
                  <a:schemeClr val="bg1"/>
                </a:solidFill>
              </a:rPr>
              <a:t>ג'אמפרים</a:t>
            </a:r>
          </a:p>
        </p:txBody>
      </p:sp>
      <p:pic>
        <p:nvPicPr>
          <p:cNvPr id="3" name="תמונה 2"/>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8270"/>
          <a:stretch/>
        </p:blipFill>
        <p:spPr>
          <a:xfrm>
            <a:off x="-24714" y="1060312"/>
            <a:ext cx="6989806" cy="5715000"/>
          </a:xfrm>
          <a:prstGeom prst="rect">
            <a:avLst/>
          </a:prstGeom>
        </p:spPr>
      </p:pic>
      <p:pic>
        <p:nvPicPr>
          <p:cNvPr id="7" name="תמונה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5" name="מציין מיקום של כותרת תחתונה 4"/>
          <p:cNvSpPr>
            <a:spLocks noGrp="1"/>
          </p:cNvSpPr>
          <p:nvPr>
            <p:ph type="ftr" sz="quarter" idx="11"/>
          </p:nvPr>
        </p:nvSpPr>
        <p:spPr/>
        <p:txBody>
          <a:bodyPr/>
          <a:lstStyle/>
          <a:p>
            <a:pPr>
              <a:defRPr/>
            </a:pPr>
            <a:r>
              <a:rPr lang="he-IL" smtClean="0"/>
              <a:t>רמי חדאד 054-3-100-149</a:t>
            </a:r>
            <a:endParaRPr lang="he-IL"/>
          </a:p>
        </p:txBody>
      </p:sp>
    </p:spTree>
    <p:extLst>
      <p:ext uri="{BB962C8B-B14F-4D97-AF65-F5344CB8AC3E}">
        <p14:creationId xmlns:p14="http://schemas.microsoft.com/office/powerpoint/2010/main" val="59133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6"/>
          <p:cNvSpPr>
            <a:spLocks noGrp="1"/>
          </p:cNvSpPr>
          <p:nvPr>
            <p:ph type="title"/>
          </p:nvPr>
        </p:nvSpPr>
        <p:spPr/>
        <p:txBody>
          <a:bodyPr/>
          <a:lstStyle/>
          <a:p>
            <a:pPr algn="ctr" rtl="0"/>
            <a:r>
              <a:rPr lang="he-IL" dirty="0" smtClean="0"/>
              <a:t>טיפ של אלופים </a:t>
            </a:r>
            <a:endParaRPr lang="en-US"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5757" y="2929493"/>
            <a:ext cx="3057525" cy="3762375"/>
          </a:xfrm>
          <a:prstGeom prst="rect">
            <a:avLst/>
          </a:prstGeom>
        </p:spPr>
      </p:pic>
      <p:sp>
        <p:nvSpPr>
          <p:cNvPr id="5" name="הסבר אליפטי 4"/>
          <p:cNvSpPr/>
          <p:nvPr/>
        </p:nvSpPr>
        <p:spPr>
          <a:xfrm>
            <a:off x="5558589" y="1359568"/>
            <a:ext cx="4567615" cy="2057400"/>
          </a:xfrm>
          <a:prstGeom prst="wedgeEllipseCallout">
            <a:avLst>
              <a:gd name="adj1" fmla="val 45127"/>
              <a:gd name="adj2" fmla="val 72596"/>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he-IL" dirty="0" smtClean="0"/>
              <a:t>זכרו לבקש אחריות </a:t>
            </a:r>
          </a:p>
          <a:p>
            <a:pPr algn="ctr" rtl="1"/>
            <a:r>
              <a:rPr lang="he-IL" dirty="0" smtClean="0"/>
              <a:t>לשלוש שנים לפחות.</a:t>
            </a:r>
          </a:p>
          <a:p>
            <a:pPr algn="ctr" rtl="1"/>
            <a:r>
              <a:rPr lang="he-IL" dirty="0" smtClean="0"/>
              <a:t>שוחחו עם הספק, ראו שהוא מומחה בתחום.</a:t>
            </a:r>
          </a:p>
          <a:p>
            <a:pPr algn="ctr" rtl="1"/>
            <a:r>
              <a:rPr lang="he-IL" dirty="0" smtClean="0"/>
              <a:t>האם הוא עובד עם חברות גדולות?</a:t>
            </a:r>
          </a:p>
          <a:p>
            <a:pPr algn="ctr" rtl="1"/>
            <a:r>
              <a:rPr lang="he-IL" dirty="0" smtClean="0"/>
              <a:t>אלתא, רפאל, משרד הבטחון</a:t>
            </a:r>
            <a:endParaRPr lang="he-IL" dirty="0"/>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06" y="2875297"/>
            <a:ext cx="5536435" cy="3663616"/>
          </a:xfrm>
          <a:prstGeom prst="rect">
            <a:avLst/>
          </a:prstGeom>
          <a:ln>
            <a:noFill/>
          </a:ln>
          <a:effectLst>
            <a:softEdge rad="112500"/>
          </a:effectLst>
        </p:spPr>
      </p:pic>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טלמטריה</a:t>
            </a:r>
          </a:p>
        </p:txBody>
      </p:sp>
      <p:sp>
        <p:nvSpPr>
          <p:cNvPr id="4" name="Content Placeholder 3"/>
          <p:cNvSpPr>
            <a:spLocks noGrp="1"/>
          </p:cNvSpPr>
          <p:nvPr>
            <p:ph sz="half" idx="1"/>
          </p:nvPr>
        </p:nvSpPr>
        <p:spPr>
          <a:xfrm>
            <a:off x="5459897" y="1573833"/>
            <a:ext cx="6037397" cy="4351338"/>
          </a:xfrm>
        </p:spPr>
        <p:txBody>
          <a:bodyPr>
            <a:normAutofit/>
          </a:bodyPr>
          <a:lstStyle/>
          <a:p>
            <a:r>
              <a:rPr lang="en-US" sz="3600" dirty="0"/>
              <a:t>Silicone Labs</a:t>
            </a:r>
            <a:endParaRPr lang="he-IL" sz="3600" dirty="0"/>
          </a:p>
          <a:p>
            <a:r>
              <a:rPr lang="he-IL" sz="3600" dirty="0"/>
              <a:t>בזמן הטסה של יותק מרחפן אחד יש לבדוק כי אין התנגשות בטלמטריה (כמו כתובת </a:t>
            </a:r>
            <a:r>
              <a:rPr lang="en-US" sz="3600" dirty="0"/>
              <a:t>IP</a:t>
            </a:r>
            <a:r>
              <a:rPr lang="he-IL" sz="3600" dirty="0"/>
              <a:t>)</a:t>
            </a:r>
          </a:p>
          <a:p>
            <a:r>
              <a:rPr lang="he-IL" sz="3600" dirty="0"/>
              <a:t>קצב העברת נתונים </a:t>
            </a:r>
            <a:r>
              <a:rPr lang="en-US" sz="3600" dirty="0"/>
              <a:t>57600kbs</a:t>
            </a:r>
          </a:p>
          <a:p>
            <a:endParaRPr lang="he-IL" sz="3600" dirty="0"/>
          </a:p>
        </p:txBody>
      </p:sp>
      <p:pic>
        <p:nvPicPr>
          <p:cNvPr id="5" name="Picture 4"/>
          <p:cNvPicPr>
            <a:picLocks noChangeAspect="1"/>
          </p:cNvPicPr>
          <p:nvPr/>
        </p:nvPicPr>
        <p:blipFill>
          <a:blip r:embed="rId2"/>
          <a:stretch>
            <a:fillRect/>
          </a:stretch>
        </p:blipFill>
        <p:spPr>
          <a:xfrm>
            <a:off x="1006977" y="2050021"/>
            <a:ext cx="3679744" cy="3398961"/>
          </a:xfrm>
          <a:prstGeom prst="rect">
            <a:avLst/>
          </a:prstGeom>
        </p:spPr>
      </p:pic>
      <p:sp>
        <p:nvSpPr>
          <p:cNvPr id="6" name="TextBox 5"/>
          <p:cNvSpPr txBox="1"/>
          <p:nvPr/>
        </p:nvSpPr>
        <p:spPr>
          <a:xfrm>
            <a:off x="301715" y="5324916"/>
            <a:ext cx="1641351" cy="400110"/>
          </a:xfrm>
          <a:prstGeom prst="rect">
            <a:avLst/>
          </a:prstGeom>
          <a:noFill/>
        </p:spPr>
        <p:txBody>
          <a:bodyPr wrap="square" rtlCol="1">
            <a:spAutoFit/>
          </a:bodyPr>
          <a:lstStyle/>
          <a:p>
            <a:pPr algn="r" rtl="1"/>
            <a:r>
              <a:rPr lang="he-IL" sz="2000" dirty="0">
                <a:solidFill>
                  <a:schemeClr val="bg1"/>
                </a:solidFill>
              </a:rPr>
              <a:t>מודול למחשב</a:t>
            </a:r>
          </a:p>
        </p:txBody>
      </p:sp>
      <p:sp>
        <p:nvSpPr>
          <p:cNvPr id="9" name="TextBox 8"/>
          <p:cNvSpPr txBox="1"/>
          <p:nvPr/>
        </p:nvSpPr>
        <p:spPr>
          <a:xfrm>
            <a:off x="2557670" y="5324916"/>
            <a:ext cx="1358575" cy="400110"/>
          </a:xfrm>
          <a:prstGeom prst="rect">
            <a:avLst/>
          </a:prstGeom>
          <a:noFill/>
        </p:spPr>
        <p:txBody>
          <a:bodyPr wrap="square" rtlCol="1">
            <a:spAutoFit/>
          </a:bodyPr>
          <a:lstStyle/>
          <a:p>
            <a:pPr algn="r" rtl="1"/>
            <a:r>
              <a:rPr lang="he-IL" sz="2000" dirty="0">
                <a:solidFill>
                  <a:schemeClr val="bg1"/>
                </a:solidFill>
              </a:rPr>
              <a:t>מודול לשלט</a:t>
            </a:r>
          </a:p>
        </p:txBody>
      </p:sp>
      <p:sp>
        <p:nvSpPr>
          <p:cNvPr id="12" name="TextBox 11"/>
          <p:cNvSpPr txBox="1"/>
          <p:nvPr/>
        </p:nvSpPr>
        <p:spPr>
          <a:xfrm>
            <a:off x="3913544" y="4551851"/>
            <a:ext cx="1988090" cy="707886"/>
          </a:xfrm>
          <a:prstGeom prst="rect">
            <a:avLst/>
          </a:prstGeom>
          <a:noFill/>
        </p:spPr>
        <p:txBody>
          <a:bodyPr wrap="square" rtlCol="1">
            <a:spAutoFit/>
          </a:bodyPr>
          <a:lstStyle/>
          <a:p>
            <a:pPr algn="r" rtl="1"/>
            <a:r>
              <a:rPr lang="en-US" sz="2000" dirty="0">
                <a:solidFill>
                  <a:schemeClr val="bg1"/>
                </a:solidFill>
              </a:rPr>
              <a:t>6p</a:t>
            </a:r>
            <a:r>
              <a:rPr lang="he-IL" sz="2000" dirty="0">
                <a:solidFill>
                  <a:schemeClr val="bg1"/>
                </a:solidFill>
              </a:rPr>
              <a:t> ל </a:t>
            </a:r>
            <a:r>
              <a:rPr lang="en-US" sz="2000" dirty="0">
                <a:solidFill>
                  <a:schemeClr val="bg1"/>
                </a:solidFill>
              </a:rPr>
              <a:t>PX4</a:t>
            </a:r>
            <a:r>
              <a:rPr lang="he-IL" sz="2000" dirty="0">
                <a:solidFill>
                  <a:schemeClr val="bg1"/>
                </a:solidFill>
              </a:rPr>
              <a:t> כניסת </a:t>
            </a:r>
            <a:r>
              <a:rPr lang="en-US" sz="2000" dirty="0">
                <a:solidFill>
                  <a:schemeClr val="bg1"/>
                </a:solidFill>
              </a:rPr>
              <a:t>TELEM1/TELEM2</a:t>
            </a:r>
            <a:endParaRPr lang="he-IL" sz="2000" dirty="0">
              <a:solidFill>
                <a:schemeClr val="bg1"/>
              </a:solidFill>
            </a:endParaRPr>
          </a:p>
        </p:txBody>
      </p:sp>
      <p:sp>
        <p:nvSpPr>
          <p:cNvPr id="16" name="TextBox 15"/>
          <p:cNvSpPr txBox="1"/>
          <p:nvPr/>
        </p:nvSpPr>
        <p:spPr>
          <a:xfrm>
            <a:off x="4156877" y="2653535"/>
            <a:ext cx="1303020" cy="707886"/>
          </a:xfrm>
          <a:prstGeom prst="rect">
            <a:avLst/>
          </a:prstGeom>
          <a:noFill/>
        </p:spPr>
        <p:txBody>
          <a:bodyPr wrap="square" rtlCol="1">
            <a:spAutoFit/>
          </a:bodyPr>
          <a:lstStyle/>
          <a:p>
            <a:pPr algn="r" rtl="1"/>
            <a:r>
              <a:rPr lang="he-IL" sz="2000" dirty="0">
                <a:solidFill>
                  <a:schemeClr val="bg1"/>
                </a:solidFill>
              </a:rPr>
              <a:t>זוג אנטנות </a:t>
            </a:r>
            <a:r>
              <a:rPr lang="en-US" sz="2000" dirty="0">
                <a:solidFill>
                  <a:schemeClr val="bg1"/>
                </a:solidFill>
              </a:rPr>
              <a:t>915Mhz</a:t>
            </a:r>
            <a:endParaRPr lang="he-IL" sz="2000" dirty="0">
              <a:solidFill>
                <a:schemeClr val="bg1"/>
              </a:solidFill>
            </a:endParaRPr>
          </a:p>
        </p:txBody>
      </p:sp>
      <p:pic>
        <p:nvPicPr>
          <p:cNvPr id="10" name="תמונה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Tree>
    <p:extLst>
      <p:ext uri="{BB962C8B-B14F-4D97-AF65-F5344CB8AC3E}">
        <p14:creationId xmlns:p14="http://schemas.microsoft.com/office/powerpoint/2010/main" val="412944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פרופלורים</a:t>
            </a:r>
          </a:p>
        </p:txBody>
      </p:sp>
      <p:sp>
        <p:nvSpPr>
          <p:cNvPr id="4" name="Content Placeholder 3"/>
          <p:cNvSpPr>
            <a:spLocks noGrp="1"/>
          </p:cNvSpPr>
          <p:nvPr>
            <p:ph sz="half" idx="1"/>
          </p:nvPr>
        </p:nvSpPr>
        <p:spPr/>
        <p:txBody>
          <a:bodyPr>
            <a:normAutofit/>
          </a:bodyPr>
          <a:lstStyle/>
          <a:p>
            <a:r>
              <a:rPr lang="he-IL" sz="3600" dirty="0" smtClean="0"/>
              <a:t>9" </a:t>
            </a:r>
            <a:r>
              <a:rPr lang="he-IL" sz="3600" dirty="0" err="1" smtClean="0"/>
              <a:t>אינץ</a:t>
            </a:r>
            <a:endParaRPr lang="he-IL" sz="3600" dirty="0"/>
          </a:p>
          <a:p>
            <a:r>
              <a:rPr lang="he-IL" sz="3600" dirty="0" smtClean="0"/>
              <a:t>ללא צורך בכל אמצעי אחר, כלי או תותב, מגיע מותאם לטיסה.</a:t>
            </a:r>
          </a:p>
          <a:p>
            <a:r>
              <a:rPr lang="he-IL" sz="3600" dirty="0" smtClean="0"/>
              <a:t>הדרך הבטוחה ביותר להסיר ולהרכיב את </a:t>
            </a:r>
            <a:r>
              <a:rPr lang="he-IL" sz="3600" dirty="0" err="1" smtClean="0"/>
              <a:t>הפרפלורים</a:t>
            </a:r>
            <a:r>
              <a:rPr lang="he-IL" sz="3600" dirty="0" smtClean="0"/>
              <a:t>.</a:t>
            </a:r>
            <a:endParaRPr lang="he-IL" sz="3600" dirty="0"/>
          </a:p>
          <a:p>
            <a:endParaRPr lang="he-IL" sz="3600" dirty="0"/>
          </a:p>
        </p:txBody>
      </p:sp>
      <p:sp>
        <p:nvSpPr>
          <p:cNvPr id="7" name="TextBox 6"/>
          <p:cNvSpPr txBox="1"/>
          <p:nvPr/>
        </p:nvSpPr>
        <p:spPr>
          <a:xfrm>
            <a:off x="684972" y="5334931"/>
            <a:ext cx="1641351" cy="400110"/>
          </a:xfrm>
          <a:prstGeom prst="rect">
            <a:avLst/>
          </a:prstGeom>
          <a:noFill/>
        </p:spPr>
        <p:txBody>
          <a:bodyPr wrap="square" rtlCol="1">
            <a:spAutoFit/>
          </a:bodyPr>
          <a:lstStyle/>
          <a:p>
            <a:pPr algn="r" rtl="1"/>
            <a:r>
              <a:rPr lang="he-IL" sz="2000" dirty="0">
                <a:solidFill>
                  <a:schemeClr val="bg1"/>
                </a:solidFill>
              </a:rPr>
              <a:t>עם כיוון השעון</a:t>
            </a:r>
          </a:p>
        </p:txBody>
      </p:sp>
      <p:pic>
        <p:nvPicPr>
          <p:cNvPr id="13" name="תמונה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87305" y="1636292"/>
            <a:ext cx="4687077" cy="4687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תמונה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Tree>
    <p:extLst>
      <p:ext uri="{BB962C8B-B14F-4D97-AF65-F5344CB8AC3E}">
        <p14:creationId xmlns:p14="http://schemas.microsoft.com/office/powerpoint/2010/main" val="403589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מנועים</a:t>
            </a:r>
          </a:p>
        </p:txBody>
      </p:sp>
      <p:sp>
        <p:nvSpPr>
          <p:cNvPr id="4" name="Content Placeholder 3"/>
          <p:cNvSpPr>
            <a:spLocks noGrp="1"/>
          </p:cNvSpPr>
          <p:nvPr>
            <p:ph sz="half" idx="1"/>
          </p:nvPr>
        </p:nvSpPr>
        <p:spPr>
          <a:xfrm>
            <a:off x="4810539" y="1825625"/>
            <a:ext cx="6543262" cy="4351338"/>
          </a:xfrm>
        </p:spPr>
        <p:txBody>
          <a:bodyPr/>
          <a:lstStyle/>
          <a:p>
            <a:r>
              <a:rPr lang="he-IL" dirty="0"/>
              <a:t>מנוע </a:t>
            </a:r>
            <a:r>
              <a:rPr lang="he-IL" dirty="0" smtClean="0"/>
              <a:t>ללא מברשת </a:t>
            </a:r>
            <a:r>
              <a:rPr lang="en-US" dirty="0" smtClean="0"/>
              <a:t>Brushless</a:t>
            </a:r>
            <a:endParaRPr lang="he-IL" dirty="0" smtClean="0"/>
          </a:p>
          <a:p>
            <a:r>
              <a:rPr lang="he-IL" dirty="0" smtClean="0"/>
              <a:t> </a:t>
            </a:r>
            <a:r>
              <a:rPr lang="he-IL" dirty="0"/>
              <a:t>זרם מתחלף (</a:t>
            </a:r>
            <a:r>
              <a:rPr lang="en-US" dirty="0"/>
              <a:t>AC</a:t>
            </a:r>
            <a:r>
              <a:rPr lang="he-IL" dirty="0"/>
              <a:t>), 12 קטבים </a:t>
            </a:r>
          </a:p>
          <a:p>
            <a:r>
              <a:rPr lang="en-US" dirty="0" smtClean="0"/>
              <a:t>920kv</a:t>
            </a:r>
            <a:r>
              <a:rPr lang="en-US" dirty="0"/>
              <a:t>=[rpm/v]</a:t>
            </a:r>
          </a:p>
          <a:p>
            <a:r>
              <a:rPr lang="en-US" dirty="0"/>
              <a:t>[kv]</a:t>
            </a:r>
            <a:r>
              <a:rPr lang="he-IL" dirty="0"/>
              <a:t> גבוהה = </a:t>
            </a:r>
            <a:r>
              <a:rPr lang="en-US" dirty="0"/>
              <a:t>[Nm]</a:t>
            </a:r>
            <a:r>
              <a:rPr lang="he-IL" dirty="0"/>
              <a:t> נמוך</a:t>
            </a:r>
          </a:p>
          <a:p>
            <a:r>
              <a:rPr lang="he-IL" dirty="0"/>
              <a:t>החלפת כיוון סיבוב ע"י החלפת כל זוג מחברים</a:t>
            </a:r>
          </a:p>
          <a:p>
            <a:endParaRPr lang="he-IL" dirty="0"/>
          </a:p>
          <a:p>
            <a:endParaRPr lang="he-IL" dirty="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4900" y="1610672"/>
            <a:ext cx="4020048" cy="48209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
        <p:nvSpPr>
          <p:cNvPr id="7" name="TextBox 6"/>
          <p:cNvSpPr txBox="1"/>
          <p:nvPr/>
        </p:nvSpPr>
        <p:spPr>
          <a:xfrm>
            <a:off x="6911550" y="4547937"/>
            <a:ext cx="3838074" cy="369332"/>
          </a:xfrm>
          <a:prstGeom prst="rect">
            <a:avLst/>
          </a:prstGeom>
          <a:noFill/>
        </p:spPr>
        <p:txBody>
          <a:bodyPr wrap="square" rtlCol="1">
            <a:spAutoFit/>
          </a:bodyPr>
          <a:lstStyle/>
          <a:p>
            <a:r>
              <a:rPr lang="he-IL" dirty="0" smtClean="0">
                <a:hlinkClick r:id="rId4"/>
              </a:rPr>
              <a:t>לחץ כאן לראות פרטים </a:t>
            </a:r>
            <a:r>
              <a:rPr lang="he-IL" dirty="0" err="1" smtClean="0">
                <a:hlinkClick r:id="rId4"/>
              </a:rPr>
              <a:t>טכנים</a:t>
            </a:r>
            <a:r>
              <a:rPr lang="he-IL" dirty="0" smtClean="0">
                <a:hlinkClick r:id="rId4"/>
              </a:rPr>
              <a:t> על המנועים</a:t>
            </a:r>
            <a:endParaRPr lang="he-IL" dirty="0"/>
          </a:p>
        </p:txBody>
      </p:sp>
    </p:spTree>
    <p:extLst>
      <p:ext uri="{BB962C8B-B14F-4D97-AF65-F5344CB8AC3E}">
        <p14:creationId xmlns:p14="http://schemas.microsoft.com/office/powerpoint/2010/main" val="214133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 y="3341959"/>
            <a:ext cx="11853444" cy="1684150"/>
          </a:xfrm>
        </p:spPr>
        <p:txBody>
          <a:bodyPr>
            <a:normAutofit fontScale="90000"/>
          </a:bodyPr>
          <a:lstStyle/>
          <a:p>
            <a:pPr algn="ctr"/>
            <a:r>
              <a:rPr lang="he-IL" sz="6000" dirty="0" smtClean="0"/>
              <a:t>מחיר שני רחפנים מלאים + פלסטיקה לתיקונים 5000 ₪ כולל מע"מ</a:t>
            </a:r>
            <a:br>
              <a:rPr lang="he-IL" sz="6000" dirty="0" smtClean="0"/>
            </a:br>
            <a:r>
              <a:rPr lang="he-IL" sz="6000" dirty="0" smtClean="0"/>
              <a:t>לא כולל </a:t>
            </a:r>
            <a:r>
              <a:rPr lang="en-US" sz="6000" dirty="0" smtClean="0"/>
              <a:t>GPS</a:t>
            </a:r>
            <a:r>
              <a:rPr lang="he-IL" sz="6000" smtClean="0"/>
              <a:t> </a:t>
            </a:r>
            <a:endParaRPr lang="he-IL" sz="6000" dirty="0"/>
          </a:p>
        </p:txBody>
      </p:sp>
      <p:sp>
        <p:nvSpPr>
          <p:cNvPr id="3" name="מציין מיקום טקסט 2"/>
          <p:cNvSpPr>
            <a:spLocks noGrp="1"/>
          </p:cNvSpPr>
          <p:nvPr>
            <p:ph type="body" idx="1"/>
          </p:nvPr>
        </p:nvSpPr>
        <p:spPr>
          <a:xfrm>
            <a:off x="743951" y="724875"/>
            <a:ext cx="10071099" cy="1050906"/>
          </a:xfrm>
        </p:spPr>
        <p:txBody>
          <a:bodyPr>
            <a:noAutofit/>
          </a:bodyPr>
          <a:lstStyle/>
          <a:p>
            <a:pPr algn="ctr"/>
            <a:r>
              <a:rPr lang="he-IL" sz="3600" dirty="0">
                <a:solidFill>
                  <a:srgbClr val="002060"/>
                </a:solidFill>
              </a:rPr>
              <a:t>משווקים למוסדות חינוך </a:t>
            </a:r>
            <a:r>
              <a:rPr lang="he-IL" sz="3600" dirty="0" smtClean="0">
                <a:solidFill>
                  <a:srgbClr val="002060"/>
                </a:solidFill>
              </a:rPr>
              <a:t>- חברת </a:t>
            </a:r>
            <a:r>
              <a:rPr lang="he-IL" sz="3600" dirty="0">
                <a:solidFill>
                  <a:srgbClr val="002060"/>
                </a:solidFill>
              </a:rPr>
              <a:t>איטק </a:t>
            </a:r>
          </a:p>
          <a:p>
            <a:pPr algn="ctr"/>
            <a:endParaRPr lang="he-IL" sz="3600" dirty="0">
              <a:solidFill>
                <a:srgbClr val="002060"/>
              </a:solidFill>
            </a:endParaRPr>
          </a:p>
          <a:p>
            <a:pPr algn="ctr"/>
            <a:r>
              <a:rPr lang="he-IL" sz="3600" dirty="0">
                <a:solidFill>
                  <a:srgbClr val="002060"/>
                </a:solidFill>
              </a:rPr>
              <a:t>רמי חדאד </a:t>
            </a:r>
            <a:r>
              <a:rPr lang="he-IL" sz="3600" dirty="0" smtClean="0">
                <a:solidFill>
                  <a:srgbClr val="002060"/>
                </a:solidFill>
              </a:rPr>
              <a:t>054-3-100-149</a:t>
            </a:r>
            <a:endParaRPr lang="he-IL" sz="3600" dirty="0">
              <a:solidFill>
                <a:srgbClr val="002060"/>
              </a:solidFill>
            </a:endParaRPr>
          </a:p>
          <a:p>
            <a:endParaRPr lang="he-IL" sz="3600" dirty="0">
              <a:solidFill>
                <a:srgbClr val="002060"/>
              </a:solidFill>
            </a:endParaRPr>
          </a:p>
          <a:p>
            <a:endParaRPr lang="he-IL" sz="3600" dirty="0">
              <a:solidFill>
                <a:srgbClr val="002060"/>
              </a:solidFill>
            </a:endParaRPr>
          </a:p>
        </p:txBody>
      </p:sp>
      <p:sp>
        <p:nvSpPr>
          <p:cNvPr id="4" name="מציין מיקום של כותרת תחתונה 3"/>
          <p:cNvSpPr>
            <a:spLocks noGrp="1"/>
          </p:cNvSpPr>
          <p:nvPr>
            <p:ph type="ftr" sz="quarter" idx="11"/>
          </p:nvPr>
        </p:nvSpPr>
        <p:spPr/>
        <p:txBody>
          <a:bodyPr/>
          <a:lstStyle/>
          <a:p>
            <a:pPr>
              <a:defRPr/>
            </a:pPr>
            <a:r>
              <a:rPr lang="he-IL" smtClean="0"/>
              <a:t>רמי חדאד 054-3-100-149</a:t>
            </a:r>
            <a:endParaRPr lang="he-IL"/>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737" y="5927725"/>
            <a:ext cx="1914525" cy="428625"/>
          </a:xfrm>
          <a:prstGeom prst="rect">
            <a:avLst/>
          </a:prstGeom>
        </p:spPr>
      </p:pic>
    </p:spTree>
    <p:extLst>
      <p:ext uri="{BB962C8B-B14F-4D97-AF65-F5344CB8AC3E}">
        <p14:creationId xmlns:p14="http://schemas.microsoft.com/office/powerpoint/2010/main" val="237262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בקר מהירות</a:t>
            </a:r>
          </a:p>
        </p:txBody>
      </p:sp>
      <p:sp>
        <p:nvSpPr>
          <p:cNvPr id="4" name="Content Placeholder 3"/>
          <p:cNvSpPr>
            <a:spLocks noGrp="1"/>
          </p:cNvSpPr>
          <p:nvPr>
            <p:ph sz="half" idx="1"/>
          </p:nvPr>
        </p:nvSpPr>
        <p:spPr>
          <a:xfrm>
            <a:off x="5936124" y="1825625"/>
            <a:ext cx="5417676" cy="2349333"/>
          </a:xfrm>
        </p:spPr>
        <p:txBody>
          <a:bodyPr/>
          <a:lstStyle/>
          <a:p>
            <a:r>
              <a:rPr lang="en-US" dirty="0" smtClean="0"/>
              <a:t>20A</a:t>
            </a:r>
            <a:r>
              <a:rPr lang="he-IL" dirty="0" smtClean="0"/>
              <a:t> זרם עבודה </a:t>
            </a:r>
            <a:endParaRPr lang="en-US" dirty="0"/>
          </a:p>
          <a:p>
            <a:r>
              <a:rPr lang="he-IL" dirty="0"/>
              <a:t>ממיר </a:t>
            </a:r>
            <a:r>
              <a:rPr lang="en-US" dirty="0"/>
              <a:t>DC</a:t>
            </a:r>
            <a:r>
              <a:rPr lang="he-IL" dirty="0"/>
              <a:t> ל </a:t>
            </a:r>
            <a:r>
              <a:rPr lang="en-US" dirty="0"/>
              <a:t>AC</a:t>
            </a:r>
          </a:p>
          <a:p>
            <a:r>
              <a:rPr lang="he-IL" dirty="0" smtClean="0"/>
              <a:t>חלק זה חשוב מאוד מאחר וזיוף בנתונים שלו עלול לפגוע בדיוק הטיסה, </a:t>
            </a:r>
            <a:r>
              <a:rPr lang="he-IL" dirty="0" err="1" smtClean="0"/>
              <a:t>ויקח</a:t>
            </a:r>
            <a:r>
              <a:rPr lang="he-IL" dirty="0" smtClean="0"/>
              <a:t> לנו שעות של עבודה באיתור התקלות, חשוב לעבוד עם בקר מהירות אמין ותקין.</a:t>
            </a:r>
            <a:endParaRPr lang="he-IL" dirty="0"/>
          </a:p>
          <a:p>
            <a:endParaRPr lang="he-IL" dirty="0"/>
          </a:p>
          <a:p>
            <a:endParaRPr lang="he-IL" dirty="0"/>
          </a:p>
          <a:p>
            <a:endParaRPr lang="he-IL" dirty="0"/>
          </a:p>
        </p:txBody>
      </p:sp>
      <p:sp>
        <p:nvSpPr>
          <p:cNvPr id="6" name="TextBox 5"/>
          <p:cNvSpPr txBox="1"/>
          <p:nvPr/>
        </p:nvSpPr>
        <p:spPr>
          <a:xfrm>
            <a:off x="5128255" y="1745144"/>
            <a:ext cx="1853762" cy="707886"/>
          </a:xfrm>
          <a:prstGeom prst="rect">
            <a:avLst/>
          </a:prstGeom>
          <a:noFill/>
        </p:spPr>
        <p:txBody>
          <a:bodyPr wrap="square" rtlCol="1">
            <a:spAutoFit/>
          </a:bodyPr>
          <a:lstStyle/>
          <a:p>
            <a:pPr algn="r" rtl="1"/>
            <a:r>
              <a:rPr lang="he-IL" sz="2000" dirty="0">
                <a:solidFill>
                  <a:schemeClr val="bg1"/>
                </a:solidFill>
              </a:rPr>
              <a:t>כניסת כוח (+, -) מהסוללה</a:t>
            </a:r>
          </a:p>
        </p:txBody>
      </p:sp>
      <p:sp>
        <p:nvSpPr>
          <p:cNvPr id="8" name="TextBox 7"/>
          <p:cNvSpPr txBox="1"/>
          <p:nvPr/>
        </p:nvSpPr>
        <p:spPr>
          <a:xfrm>
            <a:off x="2173357" y="1386044"/>
            <a:ext cx="2106135" cy="707886"/>
          </a:xfrm>
          <a:prstGeom prst="rect">
            <a:avLst/>
          </a:prstGeom>
          <a:noFill/>
        </p:spPr>
        <p:txBody>
          <a:bodyPr wrap="square" rtlCol="1">
            <a:spAutoFit/>
          </a:bodyPr>
          <a:lstStyle/>
          <a:p>
            <a:pPr algn="r" rtl="1"/>
            <a:r>
              <a:rPr lang="he-IL" sz="2000" dirty="0">
                <a:solidFill>
                  <a:schemeClr val="bg1"/>
                </a:solidFill>
              </a:rPr>
              <a:t>כניסת בקרה (+-</a:t>
            </a:r>
            <a:r>
              <a:rPr lang="en-US" sz="2000" dirty="0">
                <a:solidFill>
                  <a:schemeClr val="bg1"/>
                </a:solidFill>
              </a:rPr>
              <a:t>S</a:t>
            </a:r>
            <a:r>
              <a:rPr lang="he-IL" sz="2000" dirty="0">
                <a:solidFill>
                  <a:schemeClr val="bg1"/>
                </a:solidFill>
              </a:rPr>
              <a:t>) מה </a:t>
            </a:r>
            <a:r>
              <a:rPr lang="en-US" sz="2000" dirty="0">
                <a:solidFill>
                  <a:schemeClr val="bg1"/>
                </a:solidFill>
              </a:rPr>
              <a:t>PX4</a:t>
            </a:r>
            <a:endParaRPr lang="he-IL" sz="2000" dirty="0">
              <a:solidFill>
                <a:schemeClr val="bg1"/>
              </a:solidFill>
            </a:endParaRPr>
          </a:p>
        </p:txBody>
      </p:sp>
      <p:sp>
        <p:nvSpPr>
          <p:cNvPr id="10" name="TextBox 9"/>
          <p:cNvSpPr txBox="1"/>
          <p:nvPr/>
        </p:nvSpPr>
        <p:spPr>
          <a:xfrm>
            <a:off x="5586401" y="4972003"/>
            <a:ext cx="1306908" cy="707886"/>
          </a:xfrm>
          <a:prstGeom prst="rect">
            <a:avLst/>
          </a:prstGeom>
          <a:noFill/>
        </p:spPr>
        <p:txBody>
          <a:bodyPr wrap="square" rtlCol="1">
            <a:spAutoFit/>
          </a:bodyPr>
          <a:lstStyle/>
          <a:p>
            <a:pPr algn="r" rtl="1"/>
            <a:r>
              <a:rPr lang="he-IL" sz="2000" dirty="0">
                <a:solidFill>
                  <a:schemeClr val="bg1"/>
                </a:solidFill>
              </a:rPr>
              <a:t>יציאת כוח למנוע</a:t>
            </a:r>
          </a:p>
        </p:txBody>
      </p:sp>
      <p:pic>
        <p:nvPicPr>
          <p:cNvPr id="12" name="תמונה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8906" y="1864680"/>
            <a:ext cx="4396564" cy="418720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תמונה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
        <p:nvSpPr>
          <p:cNvPr id="7" name="TextBox 6"/>
          <p:cNvSpPr txBox="1"/>
          <p:nvPr/>
        </p:nvSpPr>
        <p:spPr>
          <a:xfrm>
            <a:off x="6292516" y="4584032"/>
            <a:ext cx="4511842" cy="369332"/>
          </a:xfrm>
          <a:prstGeom prst="rect">
            <a:avLst/>
          </a:prstGeom>
          <a:noFill/>
        </p:spPr>
        <p:txBody>
          <a:bodyPr wrap="square" rtlCol="1">
            <a:spAutoFit/>
          </a:bodyPr>
          <a:lstStyle/>
          <a:p>
            <a:pPr algn="ctr"/>
            <a:r>
              <a:rPr lang="he-IL" dirty="0" smtClean="0">
                <a:hlinkClick r:id="rId4"/>
              </a:rPr>
              <a:t>לחץ כאן לצפייה במידע נוסף </a:t>
            </a:r>
            <a:endParaRPr lang="he-IL" dirty="0"/>
          </a:p>
        </p:txBody>
      </p:sp>
    </p:spTree>
    <p:extLst>
      <p:ext uri="{BB962C8B-B14F-4D97-AF65-F5344CB8AC3E}">
        <p14:creationId xmlns:p14="http://schemas.microsoft.com/office/powerpoint/2010/main" val="118287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he-IL" dirty="0" smtClean="0"/>
              <a:t>משטח הלחמות </a:t>
            </a:r>
            <a:r>
              <a:rPr lang="en-US" dirty="0" smtClean="0"/>
              <a:t>PDB</a:t>
            </a:r>
            <a:endParaRPr lang="he-IL" dirty="0"/>
          </a:p>
        </p:txBody>
      </p:sp>
      <p:sp>
        <p:nvSpPr>
          <p:cNvPr id="6" name="TextBox 5"/>
          <p:cNvSpPr txBox="1"/>
          <p:nvPr/>
        </p:nvSpPr>
        <p:spPr>
          <a:xfrm>
            <a:off x="636105" y="1290578"/>
            <a:ext cx="2467083" cy="400110"/>
          </a:xfrm>
          <a:prstGeom prst="rect">
            <a:avLst/>
          </a:prstGeom>
          <a:noFill/>
        </p:spPr>
        <p:txBody>
          <a:bodyPr wrap="square" rtlCol="1">
            <a:spAutoFit/>
          </a:bodyPr>
          <a:lstStyle/>
          <a:p>
            <a:pPr algn="r" rtl="1"/>
            <a:r>
              <a:rPr lang="en-US" sz="2000" dirty="0">
                <a:solidFill>
                  <a:schemeClr val="bg1"/>
                </a:solidFill>
              </a:rPr>
              <a:t>XT</a:t>
            </a:r>
            <a:r>
              <a:rPr lang="he-IL" sz="2000" dirty="0">
                <a:solidFill>
                  <a:schemeClr val="bg1"/>
                </a:solidFill>
              </a:rPr>
              <a:t>60, חיבול לסוללה</a:t>
            </a:r>
          </a:p>
        </p:txBody>
      </p:sp>
      <p:pic>
        <p:nvPicPr>
          <p:cNvPr id="8" name="מציין מיקום תוכן 7"/>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377866" y="2032584"/>
            <a:ext cx="4200525" cy="3971925"/>
          </a:xfrm>
          <a:prstGeom prst="rect">
            <a:avLst/>
          </a:prstGeom>
          <a:ln>
            <a:noFill/>
          </a:ln>
          <a:effectLst>
            <a:outerShdw blurRad="190500" algn="tl" rotWithShape="0">
              <a:srgbClr val="000000">
                <a:alpha val="70000"/>
              </a:srgbClr>
            </a:outerShdw>
          </a:effectLst>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
        <p:nvSpPr>
          <p:cNvPr id="9" name="Content Placeholder 3"/>
          <p:cNvSpPr>
            <a:spLocks noGrp="1"/>
          </p:cNvSpPr>
          <p:nvPr>
            <p:ph sz="half" idx="1"/>
          </p:nvPr>
        </p:nvSpPr>
        <p:spPr>
          <a:xfrm>
            <a:off x="6352673" y="1825625"/>
            <a:ext cx="5001127" cy="4351338"/>
          </a:xfrm>
        </p:spPr>
        <p:txBody>
          <a:bodyPr/>
          <a:lstStyle/>
          <a:p>
            <a:r>
              <a:rPr lang="he-IL" dirty="0" smtClean="0"/>
              <a:t>לוח ההלחמות חשוב במידה ואנו רוצים </a:t>
            </a:r>
          </a:p>
          <a:p>
            <a:pPr marL="0" indent="0">
              <a:buNone/>
            </a:pPr>
            <a:r>
              <a:rPr lang="he-IL" dirty="0"/>
              <a:t> </a:t>
            </a:r>
            <a:r>
              <a:rPr lang="he-IL" dirty="0" smtClean="0"/>
              <a:t>  להשתמש במבנה מחומרים אחרים</a:t>
            </a:r>
            <a:endParaRPr lang="he-IL" dirty="0"/>
          </a:p>
          <a:p>
            <a:r>
              <a:rPr lang="he-IL" dirty="0" smtClean="0"/>
              <a:t>היתרון בשימוש בלוח הזה הוא שזה מייתר את הצורך בהלחמות עבור תלמידים שאינם מיומנים.</a:t>
            </a:r>
          </a:p>
          <a:p>
            <a:r>
              <a:rPr lang="he-IL" dirty="0" smtClean="0"/>
              <a:t>לוח זה צריך להיות מולחם בצורה מקצועית מאחר והוא מעביר בתוכו זרמים חזקים.</a:t>
            </a:r>
          </a:p>
          <a:p>
            <a:pPr marL="0" indent="0">
              <a:buNone/>
            </a:pPr>
            <a:r>
              <a:rPr lang="he-IL" dirty="0" smtClean="0"/>
              <a:t>אדום – אספקת מקור מתח מהסוללות</a:t>
            </a:r>
          </a:p>
          <a:p>
            <a:pPr marL="0" indent="0">
              <a:buNone/>
            </a:pPr>
            <a:r>
              <a:rPr lang="he-IL" dirty="0" smtClean="0"/>
              <a:t>כחולים – אספקת מקור מתח עבור המייצבים, והמשך עבור המנועים.</a:t>
            </a:r>
            <a:endParaRPr lang="he-IL" dirty="0"/>
          </a:p>
          <a:p>
            <a:endParaRPr lang="he-IL" dirty="0"/>
          </a:p>
        </p:txBody>
      </p:sp>
    </p:spTree>
    <p:extLst>
      <p:ext uri="{BB962C8B-B14F-4D97-AF65-F5344CB8AC3E}">
        <p14:creationId xmlns:p14="http://schemas.microsoft.com/office/powerpoint/2010/main" val="1762844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סוללה</a:t>
            </a:r>
          </a:p>
        </p:txBody>
      </p:sp>
      <p:sp>
        <p:nvSpPr>
          <p:cNvPr id="4" name="Content Placeholder 3"/>
          <p:cNvSpPr>
            <a:spLocks noGrp="1"/>
          </p:cNvSpPr>
          <p:nvPr>
            <p:ph sz="half" idx="1"/>
          </p:nvPr>
        </p:nvSpPr>
        <p:spPr>
          <a:xfrm>
            <a:off x="1104900" y="1600201"/>
            <a:ext cx="4914900" cy="3814010"/>
          </a:xfrm>
        </p:spPr>
        <p:txBody>
          <a:bodyPr>
            <a:normAutofit/>
          </a:bodyPr>
          <a:lstStyle/>
          <a:p>
            <a:r>
              <a:rPr lang="he-IL" dirty="0" smtClean="0"/>
              <a:t>מסוג </a:t>
            </a:r>
            <a:r>
              <a:rPr lang="en-US" dirty="0" smtClean="0"/>
              <a:t>LI-PO</a:t>
            </a:r>
            <a:endParaRPr lang="en-US" dirty="0"/>
          </a:p>
          <a:p>
            <a:r>
              <a:rPr lang="he-IL" dirty="0" smtClean="0"/>
              <a:t>מספר תאים </a:t>
            </a:r>
            <a:r>
              <a:rPr lang="en-US" dirty="0" smtClean="0"/>
              <a:t>3S</a:t>
            </a:r>
            <a:endParaRPr lang="en-US" dirty="0"/>
          </a:p>
          <a:p>
            <a:r>
              <a:rPr lang="en-US" dirty="0" smtClean="0"/>
              <a:t>25C </a:t>
            </a:r>
            <a:r>
              <a:rPr lang="he-IL" dirty="0" smtClean="0"/>
              <a:t> חוזק  </a:t>
            </a:r>
            <a:r>
              <a:rPr lang="en-US" dirty="0" smtClean="0"/>
              <a:t>5200mAh</a:t>
            </a:r>
            <a:endParaRPr lang="he-IL" dirty="0" smtClean="0"/>
          </a:p>
          <a:p>
            <a:r>
              <a:rPr lang="he-IL" dirty="0" smtClean="0"/>
              <a:t>סוללה אמינה</a:t>
            </a:r>
          </a:p>
          <a:p>
            <a:r>
              <a:rPr lang="he-IL" dirty="0" smtClean="0"/>
              <a:t>חשוב לעבוד רק עם מטען איכותי שמבצע טעינה מדורגת לפי תאים</a:t>
            </a:r>
          </a:p>
          <a:p>
            <a:pPr marL="0" indent="0">
              <a:buNone/>
            </a:pPr>
            <a:r>
              <a:rPr lang="he-IL" dirty="0" smtClean="0"/>
              <a:t>הסוללה אחראית לזמן הטיסה שלנו, חשוב להטעין את הסוללות ולפרוק אותן לפי ההדרכה שאנו מעניקים למורים.</a:t>
            </a:r>
          </a:p>
          <a:p>
            <a:pPr marL="0" indent="0">
              <a:buNone/>
            </a:pPr>
            <a:endParaRPr lang="en-US" dirty="0"/>
          </a:p>
        </p:txBody>
      </p:sp>
      <p:pic>
        <p:nvPicPr>
          <p:cNvPr id="6" name="תמונה 5"/>
          <p:cNvPicPr>
            <a:picLocks noChangeAspect="1"/>
          </p:cNvPicPr>
          <p:nvPr/>
        </p:nvPicPr>
        <p:blipFill rotWithShape="1">
          <a:blip r:embed="rId2">
            <a:extLst>
              <a:ext uri="{28A0092B-C50C-407E-A947-70E740481C1C}">
                <a14:useLocalDpi xmlns:a14="http://schemas.microsoft.com/office/drawing/2010/main" val="0"/>
              </a:ext>
            </a:extLst>
          </a:blip>
          <a:srcRect t="20057" b="6679"/>
          <a:stretch/>
        </p:blipFill>
        <p:spPr>
          <a:xfrm>
            <a:off x="6535364" y="1600200"/>
            <a:ext cx="4926721" cy="360947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
        <p:nvSpPr>
          <p:cNvPr id="7" name="TextBox 6"/>
          <p:cNvSpPr txBox="1"/>
          <p:nvPr/>
        </p:nvSpPr>
        <p:spPr>
          <a:xfrm>
            <a:off x="1828800" y="5598346"/>
            <a:ext cx="3693694" cy="369332"/>
          </a:xfrm>
          <a:prstGeom prst="rect">
            <a:avLst/>
          </a:prstGeom>
          <a:noFill/>
        </p:spPr>
        <p:txBody>
          <a:bodyPr wrap="square" rtlCol="1">
            <a:spAutoFit/>
          </a:bodyPr>
          <a:lstStyle/>
          <a:p>
            <a:pPr algn="ctr"/>
            <a:r>
              <a:rPr lang="he-IL" dirty="0" smtClean="0">
                <a:hlinkClick r:id="rId4"/>
              </a:rPr>
              <a:t>לחץ כאן לפרטים נוספים</a:t>
            </a:r>
            <a:endParaRPr lang="he-IL" dirty="0"/>
          </a:p>
        </p:txBody>
      </p:sp>
    </p:spTree>
    <p:extLst>
      <p:ext uri="{BB962C8B-B14F-4D97-AF65-F5344CB8AC3E}">
        <p14:creationId xmlns:p14="http://schemas.microsoft.com/office/powerpoint/2010/main" val="378677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Frame kit</a:t>
            </a:r>
            <a:endParaRPr lang="he-IL" dirty="0"/>
          </a:p>
        </p:txBody>
      </p:sp>
      <p:sp>
        <p:nvSpPr>
          <p:cNvPr id="4" name="Content Placeholder 3"/>
          <p:cNvSpPr>
            <a:spLocks noGrp="1"/>
          </p:cNvSpPr>
          <p:nvPr>
            <p:ph sz="half" idx="1"/>
          </p:nvPr>
        </p:nvSpPr>
        <p:spPr>
          <a:xfrm>
            <a:off x="5923722" y="1825625"/>
            <a:ext cx="5430078" cy="4351338"/>
          </a:xfrm>
        </p:spPr>
        <p:txBody>
          <a:bodyPr/>
          <a:lstStyle/>
          <a:p>
            <a:r>
              <a:rPr lang="he-IL" dirty="0"/>
              <a:t>גוף (פלטה עליונה\תחתונה) – פיברגלס </a:t>
            </a:r>
          </a:p>
          <a:p>
            <a:r>
              <a:rPr lang="he-IL" dirty="0"/>
              <a:t>זרועות – </a:t>
            </a:r>
            <a:r>
              <a:rPr lang="he-IL" dirty="0" smtClean="0"/>
              <a:t>פלסטיק</a:t>
            </a:r>
            <a:endParaRPr lang="he-IL" dirty="0"/>
          </a:p>
          <a:p>
            <a:r>
              <a:rPr lang="he-IL" dirty="0"/>
              <a:t>כן נחיתה – ניילון </a:t>
            </a:r>
          </a:p>
          <a:p>
            <a:r>
              <a:rPr lang="he-IL" dirty="0" smtClean="0"/>
              <a:t>ברגים</a:t>
            </a:r>
          </a:p>
          <a:p>
            <a:pPr marL="0" indent="0">
              <a:buNone/>
            </a:pPr>
            <a:endParaRPr lang="he-IL" dirty="0"/>
          </a:p>
        </p:txBody>
      </p:sp>
      <p:pic>
        <p:nvPicPr>
          <p:cNvPr id="6" name="תמונה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5792" y="1491916"/>
            <a:ext cx="5720954" cy="4576763"/>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
        <p:nvSpPr>
          <p:cNvPr id="7" name="TextBox 6"/>
          <p:cNvSpPr txBox="1"/>
          <p:nvPr/>
        </p:nvSpPr>
        <p:spPr>
          <a:xfrm>
            <a:off x="7447547" y="5293519"/>
            <a:ext cx="3465095" cy="369332"/>
          </a:xfrm>
          <a:prstGeom prst="rect">
            <a:avLst/>
          </a:prstGeom>
          <a:noFill/>
        </p:spPr>
        <p:txBody>
          <a:bodyPr wrap="square" rtlCol="1">
            <a:spAutoFit/>
          </a:bodyPr>
          <a:lstStyle/>
          <a:p>
            <a:pPr algn="ctr"/>
            <a:r>
              <a:rPr lang="he-IL" dirty="0" smtClean="0">
                <a:hlinkClick r:id="rId4"/>
              </a:rPr>
              <a:t>לחץ כאן לסוגי שילדות נוספים </a:t>
            </a:r>
            <a:endParaRPr lang="he-IL" dirty="0"/>
          </a:p>
        </p:txBody>
      </p:sp>
    </p:spTree>
    <p:extLst>
      <p:ext uri="{BB962C8B-B14F-4D97-AF65-F5344CB8AC3E}">
        <p14:creationId xmlns:p14="http://schemas.microsoft.com/office/powerpoint/2010/main" val="1505199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אנטנה</a:t>
            </a:r>
          </a:p>
        </p:txBody>
      </p:sp>
      <p:sp>
        <p:nvSpPr>
          <p:cNvPr id="4" name="Content Placeholder 3"/>
          <p:cNvSpPr>
            <a:spLocks noGrp="1"/>
          </p:cNvSpPr>
          <p:nvPr>
            <p:ph sz="half" idx="1"/>
          </p:nvPr>
        </p:nvSpPr>
        <p:spPr/>
        <p:txBody>
          <a:bodyPr/>
          <a:lstStyle/>
          <a:p>
            <a:r>
              <a:rPr lang="he-IL" dirty="0"/>
              <a:t>בסיס</a:t>
            </a:r>
          </a:p>
          <a:p>
            <a:r>
              <a:rPr lang="he-IL" dirty="0"/>
              <a:t>ציר</a:t>
            </a:r>
          </a:p>
          <a:p>
            <a:r>
              <a:rPr lang="he-IL" dirty="0"/>
              <a:t>מוט פיברגלס</a:t>
            </a:r>
          </a:p>
          <a:p>
            <a:r>
              <a:rPr lang="he-IL" dirty="0"/>
              <a:t>שרוול נעילה</a:t>
            </a:r>
          </a:p>
          <a:p>
            <a:r>
              <a:rPr lang="he-IL" dirty="0"/>
              <a:t>תושבת למודול </a:t>
            </a:r>
            <a:r>
              <a:rPr lang="en-US" dirty="0" smtClean="0"/>
              <a:t>GPS</a:t>
            </a:r>
            <a:endParaRPr lang="he-IL" dirty="0" smtClean="0"/>
          </a:p>
          <a:p>
            <a:endParaRPr lang="he-IL" dirty="0"/>
          </a:p>
          <a:p>
            <a:endParaRPr lang="he-IL" dirty="0"/>
          </a:p>
          <a:p>
            <a:pPr marL="0" indent="0">
              <a:buNone/>
            </a:pPr>
            <a:endParaRPr lang="he-IL" dirty="0"/>
          </a:p>
        </p:txBody>
      </p:sp>
      <p:pic>
        <p:nvPicPr>
          <p:cNvPr id="6" name="תמונה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1738" y="1600200"/>
            <a:ext cx="3537283" cy="3537283"/>
          </a:xfrm>
          <a:prstGeom prst="rect">
            <a:avLst/>
          </a:prstGeom>
        </p:spPr>
      </p:pic>
      <p:pic>
        <p:nvPicPr>
          <p:cNvPr id="5" name="תמונה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
        <p:nvSpPr>
          <p:cNvPr id="7" name="TextBox 6"/>
          <p:cNvSpPr txBox="1"/>
          <p:nvPr/>
        </p:nvSpPr>
        <p:spPr>
          <a:xfrm>
            <a:off x="2237874" y="4859969"/>
            <a:ext cx="6280483" cy="1323439"/>
          </a:xfrm>
          <a:prstGeom prst="rect">
            <a:avLst/>
          </a:prstGeom>
          <a:noFill/>
        </p:spPr>
        <p:txBody>
          <a:bodyPr wrap="square" rtlCol="1">
            <a:spAutoFit/>
          </a:bodyPr>
          <a:lstStyle/>
          <a:p>
            <a:pPr algn="r"/>
            <a:r>
              <a:rPr lang="he-IL" sz="2000" dirty="0" smtClean="0">
                <a:solidFill>
                  <a:srgbClr val="002060"/>
                </a:solidFill>
              </a:rPr>
              <a:t>רכיב זה אינו חובה, ועיקר תפקודו הוא בהרחבת השטח הגלוי, והרחקה של החיישן מגוף הרחפן והזרמים הנעים בו.</a:t>
            </a:r>
            <a:endParaRPr lang="en-US" sz="2000" dirty="0" smtClean="0">
              <a:solidFill>
                <a:srgbClr val="002060"/>
              </a:solidFill>
            </a:endParaRPr>
          </a:p>
          <a:p>
            <a:pPr algn="r"/>
            <a:endParaRPr lang="he-IL" sz="2000" dirty="0" smtClean="0">
              <a:solidFill>
                <a:srgbClr val="002060"/>
              </a:solidFill>
            </a:endParaRPr>
          </a:p>
          <a:p>
            <a:pPr algn="ctr"/>
            <a:endParaRPr lang="he-IL" sz="2000" dirty="0">
              <a:solidFill>
                <a:srgbClr val="002060"/>
              </a:solidFill>
            </a:endParaRPr>
          </a:p>
        </p:txBody>
      </p:sp>
    </p:spTree>
    <p:extLst>
      <p:ext uri="{BB962C8B-B14F-4D97-AF65-F5344CB8AC3E}">
        <p14:creationId xmlns:p14="http://schemas.microsoft.com/office/powerpoint/2010/main" val="3852790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תרגילים אפשריים</a:t>
            </a:r>
            <a:r>
              <a:rPr lang="he-IL" dirty="0" smtClean="0"/>
              <a:t>: מידול הפרויקט</a:t>
            </a:r>
            <a:endParaRPr lang="he-IL" dirty="0"/>
          </a:p>
        </p:txBody>
      </p:sp>
      <p:pic>
        <p:nvPicPr>
          <p:cNvPr id="5" name="מציין מיקום תוכן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623637" y="2493222"/>
            <a:ext cx="4914900" cy="3464248"/>
          </a:xfrm>
        </p:spPr>
      </p:pic>
      <p:sp>
        <p:nvSpPr>
          <p:cNvPr id="4" name="מציין מיקום תוכן 3"/>
          <p:cNvSpPr>
            <a:spLocks noGrp="1"/>
          </p:cNvSpPr>
          <p:nvPr>
            <p:ph sz="half" idx="2"/>
          </p:nvPr>
        </p:nvSpPr>
        <p:spPr>
          <a:xfrm>
            <a:off x="6172200" y="1600201"/>
            <a:ext cx="4914900" cy="3958388"/>
          </a:xfrm>
        </p:spPr>
        <p:txBody>
          <a:bodyPr>
            <a:normAutofit/>
          </a:bodyPr>
          <a:lstStyle/>
          <a:p>
            <a:r>
              <a:rPr lang="he-IL" dirty="0" smtClean="0"/>
              <a:t>לתת לתלמידים לבנות את המודל</a:t>
            </a:r>
          </a:p>
          <a:p>
            <a:r>
              <a:rPr lang="he-IL" dirty="0" smtClean="0"/>
              <a:t>לבחון </a:t>
            </a:r>
            <a:r>
              <a:rPr lang="he-IL" dirty="0" err="1" smtClean="0"/>
              <a:t>חוזקים</a:t>
            </a:r>
            <a:r>
              <a:rPr lang="he-IL" dirty="0" smtClean="0"/>
              <a:t> ונקודות כשל במבנה</a:t>
            </a:r>
          </a:p>
          <a:p>
            <a:r>
              <a:rPr lang="he-IL" dirty="0" smtClean="0"/>
              <a:t>להדפיס חלקים שונים ולהחליף</a:t>
            </a:r>
            <a:r>
              <a:rPr lang="he-IL" dirty="0"/>
              <a:t> </a:t>
            </a:r>
            <a:r>
              <a:rPr lang="he-IL" dirty="0" smtClean="0"/>
              <a:t>אותם</a:t>
            </a:r>
          </a:p>
          <a:p>
            <a:r>
              <a:rPr lang="he-IL" dirty="0" smtClean="0"/>
              <a:t>הפעלה של המודל בסימולטור </a:t>
            </a:r>
          </a:p>
        </p:txBody>
      </p:sp>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Tree>
    <p:extLst>
      <p:ext uri="{BB962C8B-B14F-4D97-AF65-F5344CB8AC3E}">
        <p14:creationId xmlns:p14="http://schemas.microsoft.com/office/powerpoint/2010/main" val="368349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תרגילים אפשריים</a:t>
            </a:r>
            <a:r>
              <a:rPr lang="he-IL" dirty="0" smtClean="0"/>
              <a:t>: חיבור לארדווינו </a:t>
            </a:r>
            <a:endParaRPr lang="he-IL" dirty="0"/>
          </a:p>
        </p:txBody>
      </p:sp>
      <p:sp>
        <p:nvSpPr>
          <p:cNvPr id="4" name="מציין מיקום תוכן 3"/>
          <p:cNvSpPr>
            <a:spLocks noGrp="1"/>
          </p:cNvSpPr>
          <p:nvPr>
            <p:ph sz="half" idx="2"/>
          </p:nvPr>
        </p:nvSpPr>
        <p:spPr>
          <a:xfrm>
            <a:off x="6172200" y="1600201"/>
            <a:ext cx="4914900" cy="2538662"/>
          </a:xfrm>
        </p:spPr>
        <p:txBody>
          <a:bodyPr>
            <a:normAutofit/>
          </a:bodyPr>
          <a:lstStyle/>
          <a:p>
            <a:r>
              <a:rPr lang="he-IL" dirty="0" smtClean="0"/>
              <a:t>החיבור לארדווינו יכול להתבצע בשתי רמות:</a:t>
            </a:r>
          </a:p>
          <a:p>
            <a:r>
              <a:rPr lang="he-IL" dirty="0" smtClean="0"/>
              <a:t>פיקוד טיסה</a:t>
            </a:r>
          </a:p>
          <a:p>
            <a:r>
              <a:rPr lang="he-IL" dirty="0" smtClean="0"/>
              <a:t>פיקוד קרקע</a:t>
            </a:r>
          </a:p>
          <a:p>
            <a:r>
              <a:rPr lang="he-IL" dirty="0" smtClean="0"/>
              <a:t>יש המון סרטונים ותורה שבע"פ </a:t>
            </a:r>
          </a:p>
          <a:p>
            <a:pPr marL="0" indent="0">
              <a:buNone/>
            </a:pPr>
            <a:endParaRPr lang="he-IL" dirty="0" smtClean="0"/>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pic>
        <p:nvPicPr>
          <p:cNvPr id="8" name="תמונה 7"/>
          <p:cNvPicPr>
            <a:picLocks noChangeAspect="1"/>
          </p:cNvPicPr>
          <p:nvPr/>
        </p:nvPicPr>
        <p:blipFill rotWithShape="1">
          <a:blip r:embed="rId4"/>
          <a:srcRect l="7796" t="15036" r="26085" b="7558"/>
          <a:stretch/>
        </p:blipFill>
        <p:spPr>
          <a:xfrm>
            <a:off x="950495" y="2286000"/>
            <a:ext cx="6269790" cy="4126832"/>
          </a:xfrm>
          <a:prstGeom prst="rect">
            <a:avLst/>
          </a:prstGeom>
        </p:spPr>
      </p:pic>
      <p:sp>
        <p:nvSpPr>
          <p:cNvPr id="9" name="TextBox 8"/>
          <p:cNvSpPr txBox="1"/>
          <p:nvPr/>
        </p:nvSpPr>
        <p:spPr>
          <a:xfrm>
            <a:off x="7712242" y="3970421"/>
            <a:ext cx="3373340" cy="369332"/>
          </a:xfrm>
          <a:prstGeom prst="rect">
            <a:avLst/>
          </a:prstGeom>
          <a:noFill/>
        </p:spPr>
        <p:txBody>
          <a:bodyPr wrap="square" rtlCol="1">
            <a:spAutoFit/>
          </a:bodyPr>
          <a:lstStyle/>
          <a:p>
            <a:pPr algn="r" rtl="1"/>
            <a:r>
              <a:rPr lang="he-IL" dirty="0" smtClean="0">
                <a:hlinkClick r:id="rId5"/>
              </a:rPr>
              <a:t>קישור לסרטון הדגמה בנושא</a:t>
            </a:r>
            <a:endParaRPr lang="he-IL" dirty="0"/>
          </a:p>
        </p:txBody>
      </p:sp>
    </p:spTree>
    <p:extLst>
      <p:ext uri="{BB962C8B-B14F-4D97-AF65-F5344CB8AC3E}">
        <p14:creationId xmlns:p14="http://schemas.microsoft.com/office/powerpoint/2010/main" val="1485750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תרגילים אפשריים</a:t>
            </a:r>
            <a:r>
              <a:rPr lang="he-IL" dirty="0" smtClean="0"/>
              <a:t>: לוחמת סייבר</a:t>
            </a:r>
            <a:endParaRPr lang="he-IL" dirty="0"/>
          </a:p>
        </p:txBody>
      </p:sp>
      <p:sp>
        <p:nvSpPr>
          <p:cNvPr id="4" name="מציין מיקום תוכן 3"/>
          <p:cNvSpPr>
            <a:spLocks noGrp="1"/>
          </p:cNvSpPr>
          <p:nvPr>
            <p:ph sz="half" idx="2"/>
          </p:nvPr>
        </p:nvSpPr>
        <p:spPr>
          <a:xfrm>
            <a:off x="5702968" y="1600201"/>
            <a:ext cx="5384132" cy="4475746"/>
          </a:xfrm>
        </p:spPr>
        <p:txBody>
          <a:bodyPr>
            <a:normAutofit lnSpcReduction="10000"/>
          </a:bodyPr>
          <a:lstStyle/>
          <a:p>
            <a:r>
              <a:rPr lang="he-IL" dirty="0" smtClean="0"/>
              <a:t>תחום לוחמת הסייבר ברחפנים מתחלק שתי גזרות:</a:t>
            </a:r>
          </a:p>
          <a:p>
            <a:pPr marL="457200" indent="-457200">
              <a:buFont typeface="+mj-lt"/>
              <a:buAutoNum type="arabicPeriod"/>
            </a:pPr>
            <a:r>
              <a:rPr lang="he-IL" dirty="0" smtClean="0"/>
              <a:t>הגנה</a:t>
            </a:r>
          </a:p>
          <a:p>
            <a:pPr marL="457200" indent="-457200">
              <a:buFont typeface="+mj-lt"/>
              <a:buAutoNum type="arabicPeriod"/>
            </a:pPr>
            <a:r>
              <a:rPr lang="he-IL" dirty="0" smtClean="0"/>
              <a:t>התקפה</a:t>
            </a:r>
          </a:p>
          <a:p>
            <a:r>
              <a:rPr lang="he-IL" dirty="0" smtClean="0"/>
              <a:t>למעשה רחפן זו יחידה שמקיימת מספר סוגי תקשורות באופן קבוע, ותפקוד הרחפן תלוי </a:t>
            </a:r>
            <a:r>
              <a:rPr lang="he-IL" dirty="0" err="1" smtClean="0"/>
              <a:t>בתקשורות</a:t>
            </a:r>
            <a:r>
              <a:rPr lang="he-IL" dirty="0" smtClean="0"/>
              <a:t> הללו.</a:t>
            </a:r>
          </a:p>
          <a:p>
            <a:r>
              <a:rPr lang="he-IL" dirty="0" smtClean="0"/>
              <a:t>במידה </a:t>
            </a:r>
            <a:r>
              <a:rPr lang="he-IL" dirty="0" err="1" smtClean="0"/>
              <a:t>והרחפן</a:t>
            </a:r>
            <a:r>
              <a:rPr lang="he-IL" dirty="0" smtClean="0"/>
              <a:t> מהווה איום (בתי חולים, שדות תעופה וכו')</a:t>
            </a:r>
            <a:r>
              <a:rPr lang="en-US" dirty="0" smtClean="0"/>
              <a:t> </a:t>
            </a:r>
            <a:r>
              <a:rPr lang="he-IL" dirty="0" smtClean="0"/>
              <a:t>שיבוש התקשורת יכול להיות תהליך הגנתי חיובי.</a:t>
            </a:r>
          </a:p>
          <a:p>
            <a:r>
              <a:rPr lang="he-IL" dirty="0" smtClean="0"/>
              <a:t>במידה </a:t>
            </a:r>
            <a:r>
              <a:rPr lang="he-IL" dirty="0" err="1" smtClean="0"/>
              <a:t>והרחפן</a:t>
            </a:r>
            <a:r>
              <a:rPr lang="he-IL" dirty="0" smtClean="0"/>
              <a:t> הוא רחפן התקפה הגנה על התקשורת של הרחפן חיונית לביצוע המשימה.</a:t>
            </a:r>
            <a:endParaRPr lang="he-IL" dirty="0"/>
          </a:p>
          <a:p>
            <a:pPr marL="0" indent="0">
              <a:buNone/>
            </a:pPr>
            <a:endParaRPr lang="he-IL" dirty="0" smtClean="0"/>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pic>
        <p:nvPicPr>
          <p:cNvPr id="5" name="תמונה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2395" y="2077748"/>
            <a:ext cx="4493961" cy="3374015"/>
          </a:xfrm>
          <a:prstGeom prst="rect">
            <a:avLst/>
          </a:prstGeom>
          <a:ln>
            <a:noFill/>
          </a:ln>
          <a:effectLst>
            <a:softEdge rad="112500"/>
          </a:effectLst>
        </p:spPr>
      </p:pic>
    </p:spTree>
    <p:extLst>
      <p:ext uri="{BB962C8B-B14F-4D97-AF65-F5344CB8AC3E}">
        <p14:creationId xmlns:p14="http://schemas.microsoft.com/office/powerpoint/2010/main" val="865303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dirty="0"/>
              <a:t>תרגילים אפשריים</a:t>
            </a:r>
            <a:r>
              <a:rPr lang="he-IL" dirty="0" smtClean="0"/>
              <a:t>: ניתור קרקעי</a:t>
            </a:r>
            <a:endParaRPr lang="he-IL" dirty="0"/>
          </a:p>
        </p:txBody>
      </p:sp>
      <p:sp>
        <p:nvSpPr>
          <p:cNvPr id="4" name="מציין מיקום תוכן 3"/>
          <p:cNvSpPr>
            <a:spLocks noGrp="1"/>
          </p:cNvSpPr>
          <p:nvPr>
            <p:ph sz="half" idx="2"/>
          </p:nvPr>
        </p:nvSpPr>
        <p:spPr>
          <a:xfrm>
            <a:off x="6244389" y="1600200"/>
            <a:ext cx="4842711" cy="4756149"/>
          </a:xfrm>
        </p:spPr>
        <p:txBody>
          <a:bodyPr>
            <a:normAutofit/>
          </a:bodyPr>
          <a:lstStyle/>
          <a:p>
            <a:r>
              <a:rPr lang="he-IL" dirty="0" smtClean="0"/>
              <a:t>חקלאי ישראל נחשבים חלוצים בזירה העולמית בתחום הפיתוחים הטכנולוגים.</a:t>
            </a:r>
          </a:p>
          <a:p>
            <a:r>
              <a:rPr lang="he-IL" dirty="0" smtClean="0"/>
              <a:t>גם העבודה עם כלי טייס בלתי </a:t>
            </a:r>
            <a:r>
              <a:rPr lang="he-IL" dirty="0" err="1" smtClean="0"/>
              <a:t>מאויישים</a:t>
            </a:r>
            <a:r>
              <a:rPr lang="he-IL" dirty="0" smtClean="0"/>
              <a:t> אינה זרה להם, ובשנים האחרונות אנו עדים לעוד ועוד רחפנים שמסייעים בידי החקלאים.</a:t>
            </a:r>
          </a:p>
          <a:p>
            <a:r>
              <a:rPr lang="he-IL" dirty="0" smtClean="0"/>
              <a:t>כמורים אנו יכולים להוביל תהליך חקר, עם חקלאי/חוות גידול ולהעמיד לרשותם את הרחפן לניתור וניתוח מפגעים </a:t>
            </a:r>
            <a:r>
              <a:rPr lang="he-IL" b="1" dirty="0" smtClean="0"/>
              <a:t>(לדוגמא: חלקה בה העשבים נראים בהירים, ומסתבר שבאזור זה חסרים מינרלים, וזה דבר שניתן להבחין רק במבט על)</a:t>
            </a:r>
            <a:endParaRPr lang="he-IL" b="1" dirty="0"/>
          </a:p>
          <a:p>
            <a:pPr marL="0" indent="0">
              <a:buNone/>
            </a:pPr>
            <a:endParaRPr lang="he-IL" dirty="0" smtClean="0"/>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pic>
        <p:nvPicPr>
          <p:cNvPr id="7" name="תמונה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491" y="1785185"/>
            <a:ext cx="5619750" cy="3600450"/>
          </a:xfrm>
          <a:prstGeom prst="rect">
            <a:avLst/>
          </a:prstGeom>
          <a:ln>
            <a:noFill/>
          </a:ln>
          <a:effectLst>
            <a:softEdge rad="112500"/>
          </a:effectLst>
        </p:spPr>
      </p:pic>
    </p:spTree>
    <p:extLst>
      <p:ext uri="{BB962C8B-B14F-4D97-AF65-F5344CB8AC3E}">
        <p14:creationId xmlns:p14="http://schemas.microsoft.com/office/powerpoint/2010/main" val="893744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0450" y="2623237"/>
            <a:ext cx="10071099" cy="1684150"/>
          </a:xfrm>
        </p:spPr>
        <p:txBody>
          <a:bodyPr>
            <a:normAutofit fontScale="90000"/>
          </a:bodyPr>
          <a:lstStyle/>
          <a:p>
            <a:pPr algn="ctr"/>
            <a:r>
              <a:rPr lang="he-IL" sz="6000" dirty="0" smtClean="0"/>
              <a:t>נשמח לעמוד לשירותכם בכל עת</a:t>
            </a:r>
            <a:endParaRPr lang="he-IL" sz="6000" dirty="0"/>
          </a:p>
        </p:txBody>
      </p:sp>
      <p:sp>
        <p:nvSpPr>
          <p:cNvPr id="3" name="מציין מיקום טקסט 2"/>
          <p:cNvSpPr>
            <a:spLocks noGrp="1"/>
          </p:cNvSpPr>
          <p:nvPr>
            <p:ph type="body" idx="1"/>
          </p:nvPr>
        </p:nvSpPr>
        <p:spPr>
          <a:xfrm>
            <a:off x="1104899" y="4114800"/>
            <a:ext cx="10071099" cy="1050906"/>
          </a:xfrm>
        </p:spPr>
        <p:txBody>
          <a:bodyPr>
            <a:normAutofit/>
          </a:bodyPr>
          <a:lstStyle/>
          <a:p>
            <a:pPr algn="ctr"/>
            <a:endParaRPr lang="he-IL" dirty="0"/>
          </a:p>
          <a:p>
            <a:pPr algn="ctr"/>
            <a:r>
              <a:rPr lang="he-IL" sz="4000" dirty="0"/>
              <a:t>רמי חדאד </a:t>
            </a:r>
            <a:r>
              <a:rPr lang="he-IL" sz="4000" dirty="0" smtClean="0"/>
              <a:t>054-3-100-149</a:t>
            </a:r>
            <a:endParaRPr lang="he-IL" sz="4000" dirty="0"/>
          </a:p>
          <a:p>
            <a:endParaRPr lang="he-IL" dirty="0"/>
          </a:p>
          <a:p>
            <a:endParaRPr lang="he-IL" dirty="0"/>
          </a:p>
        </p:txBody>
      </p:sp>
      <p:sp>
        <p:nvSpPr>
          <p:cNvPr id="4" name="מציין מיקום של כותרת תחתונה 3"/>
          <p:cNvSpPr>
            <a:spLocks noGrp="1"/>
          </p:cNvSpPr>
          <p:nvPr>
            <p:ph type="ftr" sz="quarter" idx="11"/>
          </p:nvPr>
        </p:nvSpPr>
        <p:spPr/>
        <p:txBody>
          <a:bodyPr/>
          <a:lstStyle/>
          <a:p>
            <a:pPr>
              <a:defRPr/>
            </a:pPr>
            <a:r>
              <a:rPr lang="he-IL" smtClean="0"/>
              <a:t>רמי חדאד 054-3-100-149</a:t>
            </a:r>
            <a:endParaRPr lang="he-IL"/>
          </a:p>
        </p:txBody>
      </p:sp>
    </p:spTree>
    <p:extLst>
      <p:ext uri="{BB962C8B-B14F-4D97-AF65-F5344CB8AC3E}">
        <p14:creationId xmlns:p14="http://schemas.microsoft.com/office/powerpoint/2010/main" val="2889212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5554351" y="2718486"/>
            <a:ext cx="5734050" cy="1793299"/>
          </a:xfrm>
        </p:spPr>
        <p:txBody>
          <a:bodyPr>
            <a:normAutofit fontScale="90000"/>
          </a:bodyPr>
          <a:lstStyle/>
          <a:p>
            <a:r>
              <a:rPr lang="he-IL" sz="6600" dirty="0" smtClean="0"/>
              <a:t>לחצו כאן לסיור שצולם ברחפנים שלנו ...</a:t>
            </a:r>
            <a:endParaRPr lang="he-IL" sz="6600" dirty="0"/>
          </a:p>
        </p:txBody>
      </p:sp>
      <p:pic>
        <p:nvPicPr>
          <p:cNvPr id="4" name="תמונה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pic>
        <p:nvPicPr>
          <p:cNvPr id="7" name="מציין מיקום של תמונה 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8758" r="8758"/>
          <a:stretch>
            <a:fillRect/>
          </a:stretch>
        </p:blipFill>
        <p:spPr>
          <a:prstGeom prst="rect">
            <a:avLst/>
          </a:prstGeom>
          <a:ln>
            <a:noFill/>
          </a:ln>
          <a:effectLst>
            <a:softEdge rad="112500"/>
          </a:effectLst>
        </p:spPr>
      </p:pic>
      <p:sp>
        <p:nvSpPr>
          <p:cNvPr id="9" name="מלבן 8">
            <a:hlinkClick r:id="rId4"/>
          </p:cNvPr>
          <p:cNvSpPr/>
          <p:nvPr/>
        </p:nvSpPr>
        <p:spPr>
          <a:xfrm>
            <a:off x="0" y="1310656"/>
            <a:ext cx="12072551" cy="4299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Tree>
    <p:extLst>
      <p:ext uri="{BB962C8B-B14F-4D97-AF65-F5344CB8AC3E}">
        <p14:creationId xmlns:p14="http://schemas.microsoft.com/office/powerpoint/2010/main" val="1222653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8805" y="88232"/>
            <a:ext cx="9980682" cy="1096962"/>
          </a:xfrm>
        </p:spPr>
        <p:txBody>
          <a:bodyPr/>
          <a:lstStyle/>
          <a:p>
            <a:r>
              <a:rPr lang="he-IL" dirty="0" smtClean="0"/>
              <a:t>מטרת המצגת</a:t>
            </a:r>
            <a:endParaRPr lang="he-IL" dirty="0"/>
          </a:p>
        </p:txBody>
      </p:sp>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
        <p:nvSpPr>
          <p:cNvPr id="4" name="TextBox 3"/>
          <p:cNvSpPr txBox="1"/>
          <p:nvPr/>
        </p:nvSpPr>
        <p:spPr>
          <a:xfrm>
            <a:off x="673768" y="1383632"/>
            <a:ext cx="10274969" cy="4801314"/>
          </a:xfrm>
          <a:prstGeom prst="rect">
            <a:avLst/>
          </a:prstGeom>
          <a:noFill/>
        </p:spPr>
        <p:txBody>
          <a:bodyPr wrap="square" rtlCol="1">
            <a:spAutoFit/>
          </a:bodyPr>
          <a:lstStyle/>
          <a:p>
            <a:pPr marL="457200" indent="-457200" algn="r" rtl="1">
              <a:buFont typeface="Arial" panose="020B0604020202020204" pitchFamily="34" charset="0"/>
              <a:buChar char="•"/>
            </a:pPr>
            <a:r>
              <a:rPr lang="he-IL" sz="3200" dirty="0" smtClean="0"/>
              <a:t>להעניק למורים נקודת מבט חדשה על התחום החדש הזה.</a:t>
            </a:r>
          </a:p>
          <a:p>
            <a:pPr marL="457200" indent="-457200" algn="r" rtl="1">
              <a:buFont typeface="Arial" panose="020B0604020202020204" pitchFamily="34" charset="0"/>
              <a:buChar char="•"/>
            </a:pPr>
            <a:r>
              <a:rPr lang="he-IL" sz="3200" dirty="0" smtClean="0"/>
              <a:t>להבין את החשיבות של בטיחות בעבודה עם רחפנים.</a:t>
            </a:r>
          </a:p>
          <a:p>
            <a:pPr marL="457200" indent="-457200" algn="r" rtl="1">
              <a:buFont typeface="Arial" panose="020B0604020202020204" pitchFamily="34" charset="0"/>
              <a:buChar char="•"/>
            </a:pPr>
            <a:r>
              <a:rPr lang="he-IL" sz="3200" dirty="0" smtClean="0"/>
              <a:t>לתת הבנה לתהליך הלמידה של קורס רחפנים, מה היעדים הפדגוגים הנכונים לקורס זה?</a:t>
            </a:r>
          </a:p>
          <a:p>
            <a:pPr marL="457200" indent="-457200" algn="r" rtl="1">
              <a:buFont typeface="Arial" panose="020B0604020202020204" pitchFamily="34" charset="0"/>
              <a:buChar char="•"/>
            </a:pPr>
            <a:r>
              <a:rPr lang="he-IL" sz="3200" dirty="0" smtClean="0"/>
              <a:t>לפתח את התחום כמה שניתן, תחרויות, פרויקטים ועוד.</a:t>
            </a:r>
          </a:p>
          <a:p>
            <a:pPr marL="457200" indent="-457200" algn="r" rtl="1">
              <a:buFont typeface="Arial" panose="020B0604020202020204" pitchFamily="34" charset="0"/>
              <a:buChar char="•"/>
            </a:pPr>
            <a:endParaRPr lang="he-IL" sz="3200" dirty="0"/>
          </a:p>
          <a:p>
            <a:pPr marL="457200" indent="-457200" algn="r" rtl="1">
              <a:buFont typeface="Arial" panose="020B0604020202020204" pitchFamily="34" charset="0"/>
              <a:buChar char="•"/>
            </a:pPr>
            <a:endParaRPr lang="he-IL" sz="3200" dirty="0" smtClean="0"/>
          </a:p>
          <a:p>
            <a:pPr algn="r" rtl="1"/>
            <a:r>
              <a:rPr lang="he-IL" sz="3200" dirty="0" smtClean="0"/>
              <a:t>        נשמח לענות על שאלות, ולעמוד לייעוץ לטובת המורים </a:t>
            </a:r>
          </a:p>
          <a:p>
            <a:pPr marL="457200" indent="-457200" algn="r" rtl="1">
              <a:buFont typeface="Arial" panose="020B0604020202020204" pitchFamily="34" charset="0"/>
              <a:buChar char="•"/>
            </a:pPr>
            <a:endParaRPr lang="he-IL" sz="3200" dirty="0"/>
          </a:p>
          <a:p>
            <a:pPr algn="r" rtl="1"/>
            <a:endParaRPr lang="he-IL" dirty="0" smtClean="0"/>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Tree>
    <p:extLst>
      <p:ext uri="{BB962C8B-B14F-4D97-AF65-F5344CB8AC3E}">
        <p14:creationId xmlns:p14="http://schemas.microsoft.com/office/powerpoint/2010/main" val="119706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068805" y="88232"/>
            <a:ext cx="9980682" cy="1096962"/>
          </a:xfrm>
        </p:spPr>
        <p:txBody>
          <a:bodyPr/>
          <a:lstStyle/>
          <a:p>
            <a:r>
              <a:rPr lang="he-IL" dirty="0" smtClean="0"/>
              <a:t>החלקים ברחפן</a:t>
            </a:r>
            <a:endParaRPr lang="he-IL" dirty="0"/>
          </a:p>
        </p:txBody>
      </p:sp>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pic>
        <p:nvPicPr>
          <p:cNvPr id="5" name="תמונה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pic>
        <p:nvPicPr>
          <p:cNvPr id="6" name="תמונה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03823" y="1873280"/>
            <a:ext cx="5962650" cy="4229100"/>
          </a:xfrm>
          <a:prstGeom prst="rect">
            <a:avLst/>
          </a:prstGeom>
        </p:spPr>
      </p:pic>
      <p:sp>
        <p:nvSpPr>
          <p:cNvPr id="7" name="TextBox 6"/>
          <p:cNvSpPr txBox="1"/>
          <p:nvPr/>
        </p:nvSpPr>
        <p:spPr>
          <a:xfrm>
            <a:off x="5197643" y="1873280"/>
            <a:ext cx="5767624" cy="3046988"/>
          </a:xfrm>
          <a:prstGeom prst="rect">
            <a:avLst/>
          </a:prstGeom>
          <a:noFill/>
        </p:spPr>
        <p:txBody>
          <a:bodyPr wrap="square" rtlCol="1">
            <a:spAutoFit/>
          </a:bodyPr>
          <a:lstStyle/>
          <a:p>
            <a:pPr marL="514350" indent="-514350" algn="r" rtl="1">
              <a:buFont typeface="+mj-lt"/>
              <a:buAutoNum type="arabicPeriod"/>
            </a:pPr>
            <a:r>
              <a:rPr lang="he-IL" sz="3200" dirty="0" smtClean="0"/>
              <a:t>שילדה מכאנית</a:t>
            </a:r>
          </a:p>
          <a:p>
            <a:pPr marL="514350" indent="-514350" algn="r" rtl="1">
              <a:buFont typeface="+mj-lt"/>
              <a:buAutoNum type="arabicPeriod"/>
            </a:pPr>
            <a:r>
              <a:rPr lang="he-IL" sz="3200" dirty="0" smtClean="0"/>
              <a:t>הנעת הרחפן </a:t>
            </a:r>
          </a:p>
          <a:p>
            <a:pPr marL="514350" indent="-514350" algn="r" rtl="1">
              <a:buFont typeface="+mj-lt"/>
              <a:buAutoNum type="arabicPeriod"/>
            </a:pPr>
            <a:r>
              <a:rPr lang="he-IL" sz="3200" dirty="0" smtClean="0"/>
              <a:t>אספקת חשמל</a:t>
            </a:r>
          </a:p>
          <a:p>
            <a:pPr marL="514350" indent="-514350" algn="r" rtl="1">
              <a:buFont typeface="+mj-lt"/>
              <a:buAutoNum type="arabicPeriod"/>
            </a:pPr>
            <a:r>
              <a:rPr lang="he-IL" sz="3200" dirty="0" smtClean="0"/>
              <a:t>בקרת טיסה – פיקוד קרקע</a:t>
            </a:r>
          </a:p>
          <a:p>
            <a:pPr marL="514350" indent="-514350" algn="r" rtl="1">
              <a:buFont typeface="+mj-lt"/>
              <a:buAutoNum type="arabicPeriod"/>
            </a:pPr>
            <a:r>
              <a:rPr lang="he-IL" sz="3200" dirty="0" smtClean="0"/>
              <a:t>בקרת טיסה – פיקוד אוויר</a:t>
            </a:r>
          </a:p>
          <a:p>
            <a:pPr marL="514350" indent="-514350" algn="r" rtl="1">
              <a:buFont typeface="+mj-lt"/>
              <a:buAutoNum type="arabicPeriod"/>
            </a:pPr>
            <a:r>
              <a:rPr lang="he-IL" sz="3200" dirty="0" smtClean="0"/>
              <a:t>חיישנים </a:t>
            </a:r>
          </a:p>
        </p:txBody>
      </p:sp>
    </p:spTree>
    <p:extLst>
      <p:ext uri="{BB962C8B-B14F-4D97-AF65-F5344CB8AC3E}">
        <p14:creationId xmlns:p14="http://schemas.microsoft.com/office/powerpoint/2010/main" val="1039203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רכיבים </a:t>
            </a:r>
            <a:r>
              <a:rPr lang="he-IL" smtClean="0">
                <a:cs typeface="David" panose="020E0502060401010101" pitchFamily="34" charset="-79"/>
              </a:rPr>
              <a:t>מכאניים (מכונאי)</a:t>
            </a:r>
            <a:endParaRPr lang="he-IL" dirty="0">
              <a:cs typeface="David" panose="020E0502060401010101" pitchFamily="34" charset="-79"/>
            </a:endParaRPr>
          </a:p>
        </p:txBody>
      </p:sp>
      <p:sp>
        <p:nvSpPr>
          <p:cNvPr id="4" name="Content Placeholder 3"/>
          <p:cNvSpPr>
            <a:spLocks noGrp="1"/>
          </p:cNvSpPr>
          <p:nvPr>
            <p:ph sz="half" idx="1"/>
          </p:nvPr>
        </p:nvSpPr>
        <p:spPr/>
        <p:txBody>
          <a:bodyPr/>
          <a:lstStyle/>
          <a:p>
            <a:r>
              <a:rPr lang="he-IL" sz="2800" dirty="0">
                <a:solidFill>
                  <a:schemeClr val="bg1"/>
                </a:solidFill>
                <a:latin typeface="David" panose="020E0502060401010101" pitchFamily="34" charset="-79"/>
                <a:cs typeface="David" panose="020E0502060401010101" pitchFamily="34" charset="-79"/>
              </a:rPr>
              <a:t>שילדה: גוף + זרועות + כן נחיתה</a:t>
            </a:r>
          </a:p>
          <a:p>
            <a:r>
              <a:rPr lang="he-IL" sz="2800" dirty="0">
                <a:solidFill>
                  <a:schemeClr val="bg1"/>
                </a:solidFill>
                <a:latin typeface="David" panose="020E0502060401010101" pitchFamily="34" charset="-79"/>
                <a:cs typeface="David" panose="020E0502060401010101" pitchFamily="34" charset="-79"/>
              </a:rPr>
              <a:t>אנטנת </a:t>
            </a:r>
            <a:r>
              <a:rPr lang="en-US" sz="2800" dirty="0">
                <a:solidFill>
                  <a:schemeClr val="bg1"/>
                </a:solidFill>
                <a:latin typeface="David" panose="020E0502060401010101" pitchFamily="34" charset="-79"/>
                <a:cs typeface="David" panose="020E0502060401010101" pitchFamily="34" charset="-79"/>
              </a:rPr>
              <a:t>GPS</a:t>
            </a:r>
            <a:endParaRPr lang="he-IL" sz="2800" dirty="0">
              <a:solidFill>
                <a:schemeClr val="bg1"/>
              </a:solidFill>
              <a:latin typeface="David" panose="020E0502060401010101" pitchFamily="34" charset="-79"/>
              <a:cs typeface="David" panose="020E0502060401010101" pitchFamily="34" charset="-79"/>
            </a:endParaRPr>
          </a:p>
          <a:p>
            <a:pPr marL="0" indent="0">
              <a:buNone/>
            </a:pPr>
            <a:endParaRPr lang="he-IL" dirty="0"/>
          </a:p>
        </p:txBody>
      </p:sp>
      <p:pic>
        <p:nvPicPr>
          <p:cNvPr id="10" name="תמונה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5742" y="1357313"/>
            <a:ext cx="4737434" cy="3789947"/>
          </a:xfrm>
          <a:prstGeom prst="rect">
            <a:avLst/>
          </a:prstGeom>
        </p:spPr>
      </p:pic>
      <p:pic>
        <p:nvPicPr>
          <p:cNvPr id="11" name="תמונה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61874" y="4318000"/>
            <a:ext cx="2540000" cy="2540000"/>
          </a:xfrm>
          <a:prstGeom prst="rect">
            <a:avLst/>
          </a:prstGeom>
        </p:spPr>
      </p:pic>
      <p:pic>
        <p:nvPicPr>
          <p:cNvPr id="6" name="תמונה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
        <p:nvSpPr>
          <p:cNvPr id="5" name="TextBox 4"/>
          <p:cNvSpPr txBox="1"/>
          <p:nvPr/>
        </p:nvSpPr>
        <p:spPr>
          <a:xfrm>
            <a:off x="5727032" y="1600200"/>
            <a:ext cx="5358550" cy="3693319"/>
          </a:xfrm>
          <a:prstGeom prst="rect">
            <a:avLst/>
          </a:prstGeom>
          <a:noFill/>
        </p:spPr>
        <p:txBody>
          <a:bodyPr wrap="square" rtlCol="1">
            <a:spAutoFit/>
          </a:bodyPr>
          <a:lstStyle/>
          <a:p>
            <a:pPr algn="r" rtl="1"/>
            <a:r>
              <a:rPr lang="he-IL" dirty="0" smtClean="0"/>
              <a:t>שילדה זו מגיעה כסטנדרט, בנויה בצורה חזקה מאוד.</a:t>
            </a:r>
          </a:p>
          <a:p>
            <a:pPr algn="r" rtl="1"/>
            <a:r>
              <a:rPr lang="he-IL" dirty="0" smtClean="0"/>
              <a:t>חלק נוסף לגוף הינה הבסיס עבור אנטנת </a:t>
            </a:r>
            <a:r>
              <a:rPr lang="en-US" dirty="0" smtClean="0"/>
              <a:t>GPS</a:t>
            </a:r>
            <a:r>
              <a:rPr lang="he-IL" dirty="0" smtClean="0"/>
              <a:t> (לא חובה)</a:t>
            </a:r>
          </a:p>
          <a:p>
            <a:pPr algn="r" rtl="1"/>
            <a:r>
              <a:rPr lang="he-IL" dirty="0" smtClean="0"/>
              <a:t>החלק המרכזי של </a:t>
            </a:r>
            <a:r>
              <a:rPr lang="he-IL" dirty="0" err="1" smtClean="0"/>
              <a:t>השילדה</a:t>
            </a:r>
            <a:r>
              <a:rPr lang="he-IL" dirty="0" smtClean="0"/>
              <a:t> משמש גם כחיבור וגם כמוליך חשמל.</a:t>
            </a:r>
          </a:p>
          <a:p>
            <a:pPr algn="r" rtl="1"/>
            <a:r>
              <a:rPr lang="he-IL" dirty="0" smtClean="0"/>
              <a:t>ניתן להשתמש בחלקים שמדפיסים (יש המון קבצי </a:t>
            </a:r>
            <a:r>
              <a:rPr lang="en-US" dirty="0" smtClean="0"/>
              <a:t>STL</a:t>
            </a:r>
            <a:r>
              <a:rPr lang="he-IL" dirty="0"/>
              <a:t> </a:t>
            </a:r>
            <a:r>
              <a:rPr lang="he-IL" dirty="0" smtClean="0"/>
              <a:t>בפורומים מקצועיים, ואנחנו נשמח לשלוח לכם קבצים פתוחים על מנת שהתלמידים יעצבו אותם ויתכנתו רחפנים לפי המודל שלהם)</a:t>
            </a:r>
          </a:p>
          <a:p>
            <a:pPr algn="r" rtl="1"/>
            <a:endParaRPr lang="he-IL" dirty="0"/>
          </a:p>
          <a:p>
            <a:pPr algn="r" rtl="1"/>
            <a:r>
              <a:rPr lang="he-IL" dirty="0" smtClean="0"/>
              <a:t>אפשר ומומלץ אף להשתמש בחומרים אחרים, אין חובה לבנות עם הגוף הזה, התנסות בחומרים אחרים יכולה להיות מאוד מלמדת ומעשירה בתהליך.</a:t>
            </a:r>
          </a:p>
          <a:p>
            <a:pPr algn="r" rtl="1"/>
            <a:endParaRPr lang="he-IL" dirty="0"/>
          </a:p>
        </p:txBody>
      </p:sp>
      <p:sp>
        <p:nvSpPr>
          <p:cNvPr id="7" name="TextBox 6"/>
          <p:cNvSpPr txBox="1"/>
          <p:nvPr/>
        </p:nvSpPr>
        <p:spPr>
          <a:xfrm>
            <a:off x="7447547" y="5293519"/>
            <a:ext cx="3465095" cy="369332"/>
          </a:xfrm>
          <a:prstGeom prst="rect">
            <a:avLst/>
          </a:prstGeom>
          <a:noFill/>
        </p:spPr>
        <p:txBody>
          <a:bodyPr wrap="square" rtlCol="1">
            <a:spAutoFit/>
          </a:bodyPr>
          <a:lstStyle/>
          <a:p>
            <a:pPr algn="ctr"/>
            <a:r>
              <a:rPr lang="he-IL" dirty="0" smtClean="0">
                <a:hlinkClick r:id="rId5"/>
              </a:rPr>
              <a:t>לחץ כאן לסוגי שילדות נוספים </a:t>
            </a:r>
            <a:endParaRPr lang="he-IL" dirty="0"/>
          </a:p>
        </p:txBody>
      </p:sp>
    </p:spTree>
    <p:extLst>
      <p:ext uri="{BB962C8B-B14F-4D97-AF65-F5344CB8AC3E}">
        <p14:creationId xmlns:p14="http://schemas.microsoft.com/office/powerpoint/2010/main" val="1098091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רכיבים שמאפשרים תנועה ברחפן - הנעה</a:t>
            </a:r>
            <a:endParaRPr lang="he-IL" dirty="0"/>
          </a:p>
        </p:txBody>
      </p:sp>
      <p:pic>
        <p:nvPicPr>
          <p:cNvPr id="16" name="תמונה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17836" y="3991805"/>
            <a:ext cx="2239948" cy="22399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7" name="מלבן 16"/>
          <p:cNvSpPr/>
          <p:nvPr/>
        </p:nvSpPr>
        <p:spPr>
          <a:xfrm>
            <a:off x="4176584" y="1667754"/>
            <a:ext cx="6897798" cy="1477328"/>
          </a:xfrm>
          <a:prstGeom prst="rect">
            <a:avLst/>
          </a:prstGeom>
        </p:spPr>
        <p:txBody>
          <a:bodyPr wrap="square">
            <a:spAutoFit/>
          </a:bodyPr>
          <a:lstStyle/>
          <a:p>
            <a:pPr marL="285750" indent="-285750" algn="r" rtl="1">
              <a:buFont typeface="Arial" panose="020B0604020202020204" pitchFamily="34" charset="0"/>
              <a:buChar char="•"/>
            </a:pPr>
            <a:r>
              <a:rPr lang="he-IL" dirty="0" smtClean="0"/>
              <a:t>כל הרכיבים התעופה הינם בעל חשיבות עליונה</a:t>
            </a:r>
          </a:p>
          <a:p>
            <a:pPr marL="285750" indent="-285750" algn="r" rtl="1">
              <a:buFont typeface="Arial" panose="020B0604020202020204" pitchFamily="34" charset="0"/>
              <a:buChar char="•"/>
            </a:pPr>
            <a:r>
              <a:rPr lang="he-IL" dirty="0" smtClean="0"/>
              <a:t>המדחפים כדאי שיהיו עם מנגנון שליפה מהירה ללא צורך בכלי עבודה.</a:t>
            </a:r>
          </a:p>
          <a:p>
            <a:pPr marL="285750" indent="-285750" algn="r" rtl="1">
              <a:buFont typeface="Arial" panose="020B0604020202020204" pitchFamily="34" charset="0"/>
              <a:buChar char="•"/>
            </a:pPr>
            <a:r>
              <a:rPr lang="he-IL" dirty="0" smtClean="0"/>
              <a:t>סוללה עם יבואן רשמי ותקן בינלאומי (חשוב לביטוח)</a:t>
            </a:r>
          </a:p>
          <a:p>
            <a:pPr marL="285750" indent="-285750" algn="r" rtl="1">
              <a:buFont typeface="Arial" panose="020B0604020202020204" pitchFamily="34" charset="0"/>
              <a:buChar char="•"/>
            </a:pPr>
            <a:r>
              <a:rPr lang="he-IL" dirty="0" smtClean="0"/>
              <a:t>מנועי טיסה אנחנו משווקים את סוג </a:t>
            </a:r>
            <a:r>
              <a:rPr lang="en-US" dirty="0" smtClean="0"/>
              <a:t>COBRA</a:t>
            </a:r>
            <a:r>
              <a:rPr lang="he-IL" dirty="0" smtClean="0"/>
              <a:t> שנחשבים לטובים בתחום.</a:t>
            </a:r>
          </a:p>
          <a:p>
            <a:pPr marL="285750" indent="-285750" algn="r" rtl="1">
              <a:buFont typeface="Arial" panose="020B0604020202020204" pitchFamily="34" charset="0"/>
              <a:buChar char="•"/>
            </a:pPr>
            <a:r>
              <a:rPr lang="he-IL" dirty="0" smtClean="0"/>
              <a:t>לוח </a:t>
            </a:r>
            <a:r>
              <a:rPr lang="en-US" dirty="0" smtClean="0"/>
              <a:t>PDB</a:t>
            </a:r>
            <a:r>
              <a:rPr lang="he-IL" dirty="0" smtClean="0"/>
              <a:t> חשוב במיוחד לבתי ספר, חוסך את הצורך בביצוע הלחמות</a:t>
            </a:r>
            <a:endParaRPr lang="he-IL" dirty="0"/>
          </a:p>
        </p:txBody>
      </p:sp>
      <p:pic>
        <p:nvPicPr>
          <p:cNvPr id="18" name="תמונה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237" y="3942600"/>
            <a:ext cx="2031120" cy="24357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 name="תמונה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22603" y="3991805"/>
            <a:ext cx="2403610" cy="22891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1" name="מציין מיקום תוכן 20"/>
          <p:cNvPicPr>
            <a:picLocks noGrp="1" noChangeAspect="1"/>
          </p:cNvPicPr>
          <p:nvPr>
            <p:ph sz="half" idx="1"/>
          </p:nvPr>
        </p:nvPicPr>
        <p:blipFill>
          <a:blip r:embed="rId5" cstate="print">
            <a:extLst>
              <a:ext uri="{28A0092B-C50C-407E-A947-70E740481C1C}">
                <a14:useLocalDpi xmlns:a14="http://schemas.microsoft.com/office/drawing/2010/main" val="0"/>
              </a:ext>
            </a:extLst>
          </a:blip>
          <a:stretch>
            <a:fillRect/>
          </a:stretch>
        </p:blipFill>
        <p:spPr>
          <a:xfrm>
            <a:off x="5845459" y="3991804"/>
            <a:ext cx="2553131" cy="22891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2" name="תמונה 21"/>
          <p:cNvPicPr>
            <a:picLocks noChangeAspect="1"/>
          </p:cNvPicPr>
          <p:nvPr/>
        </p:nvPicPr>
        <p:blipFill rotWithShape="1">
          <a:blip r:embed="rId6">
            <a:extLst>
              <a:ext uri="{28A0092B-C50C-407E-A947-70E740481C1C}">
                <a14:useLocalDpi xmlns:a14="http://schemas.microsoft.com/office/drawing/2010/main" val="0"/>
              </a:ext>
            </a:extLst>
          </a:blip>
          <a:srcRect t="20057" b="6679"/>
          <a:stretch/>
        </p:blipFill>
        <p:spPr>
          <a:xfrm>
            <a:off x="772238" y="1395662"/>
            <a:ext cx="3239884" cy="23736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תמונה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3" name="מציין מיקום של כותרת תחתונה 2"/>
          <p:cNvSpPr>
            <a:spLocks noGrp="1"/>
          </p:cNvSpPr>
          <p:nvPr>
            <p:ph type="ftr" sz="quarter" idx="11"/>
          </p:nvPr>
        </p:nvSpPr>
        <p:spPr/>
        <p:txBody>
          <a:bodyPr/>
          <a:lstStyle/>
          <a:p>
            <a:pPr>
              <a:defRPr/>
            </a:pPr>
            <a:r>
              <a:rPr lang="he-IL" smtClean="0"/>
              <a:t>רמי חדאד 054-3-100-149</a:t>
            </a:r>
            <a:endParaRPr lang="he-IL"/>
          </a:p>
        </p:txBody>
      </p:sp>
    </p:spTree>
    <p:extLst>
      <p:ext uri="{BB962C8B-B14F-4D97-AF65-F5344CB8AC3E}">
        <p14:creationId xmlns:p14="http://schemas.microsoft.com/office/powerpoint/2010/main" val="34060520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a:t>רכיבי שליטה </a:t>
            </a:r>
            <a:r>
              <a:rPr lang="he-IL" dirty="0" smtClean="0"/>
              <a:t>(מטיס)</a:t>
            </a:r>
            <a:endParaRPr lang="he-IL" dirty="0"/>
          </a:p>
        </p:txBody>
      </p:sp>
      <p:sp>
        <p:nvSpPr>
          <p:cNvPr id="4" name="Content Placeholder 3"/>
          <p:cNvSpPr>
            <a:spLocks noGrp="1"/>
          </p:cNvSpPr>
          <p:nvPr>
            <p:ph sz="half" idx="1"/>
          </p:nvPr>
        </p:nvSpPr>
        <p:spPr/>
        <p:txBody>
          <a:bodyPr/>
          <a:lstStyle/>
          <a:p>
            <a:r>
              <a:rPr lang="he-IL" sz="2800" dirty="0">
                <a:solidFill>
                  <a:schemeClr val="bg1"/>
                </a:solidFill>
                <a:latin typeface="David" panose="020E0502060401010101" pitchFamily="34" charset="-79"/>
                <a:cs typeface="David" panose="020E0502060401010101" pitchFamily="34" charset="-79"/>
              </a:rPr>
              <a:t>שלט</a:t>
            </a:r>
          </a:p>
          <a:p>
            <a:r>
              <a:rPr lang="he-IL" sz="2800" dirty="0">
                <a:solidFill>
                  <a:schemeClr val="bg1"/>
                </a:solidFill>
                <a:latin typeface="David" panose="020E0502060401010101" pitchFamily="34" charset="-79"/>
                <a:cs typeface="David" panose="020E0502060401010101" pitchFamily="34" charset="-79"/>
              </a:rPr>
              <a:t>מקלט</a:t>
            </a:r>
          </a:p>
          <a:p>
            <a:r>
              <a:rPr lang="he-IL" sz="2800" dirty="0">
                <a:solidFill>
                  <a:schemeClr val="bg1"/>
                </a:solidFill>
                <a:latin typeface="David" panose="020E0502060401010101" pitchFamily="34" charset="-79"/>
                <a:cs typeface="David" panose="020E0502060401010101" pitchFamily="34" charset="-79"/>
              </a:rPr>
              <a:t>טלמטריה</a:t>
            </a:r>
            <a:endParaRPr lang="he-IL" dirty="0"/>
          </a:p>
        </p:txBody>
      </p:sp>
      <p:pic>
        <p:nvPicPr>
          <p:cNvPr id="7" name="Picture 6"/>
          <p:cNvPicPr>
            <a:picLocks noChangeAspect="1"/>
          </p:cNvPicPr>
          <p:nvPr/>
        </p:nvPicPr>
        <p:blipFill>
          <a:blip r:embed="rId2"/>
          <a:stretch>
            <a:fillRect/>
          </a:stretch>
        </p:blipFill>
        <p:spPr>
          <a:xfrm>
            <a:off x="1511220" y="3994624"/>
            <a:ext cx="2668918" cy="2465266"/>
          </a:xfrm>
          <a:prstGeom prst="rect">
            <a:avLst/>
          </a:prstGeom>
        </p:spPr>
      </p:pic>
      <p:pic>
        <p:nvPicPr>
          <p:cNvPr id="3" name="תמונה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2624" y="3673318"/>
            <a:ext cx="4478448" cy="2925919"/>
          </a:xfrm>
          <a:prstGeom prst="rect">
            <a:avLst/>
          </a:prstGeom>
        </p:spPr>
      </p:pic>
      <p:pic>
        <p:nvPicPr>
          <p:cNvPr id="11" name="תמונה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5381" y="1600200"/>
            <a:ext cx="2574757" cy="1931068"/>
          </a:xfrm>
          <a:prstGeom prst="rect">
            <a:avLst/>
          </a:prstGeom>
        </p:spPr>
      </p:pic>
      <p:pic>
        <p:nvPicPr>
          <p:cNvPr id="8" name="תמונה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sp>
        <p:nvSpPr>
          <p:cNvPr id="5" name="מציין מיקום של כותרת תחתונה 4"/>
          <p:cNvSpPr>
            <a:spLocks noGrp="1"/>
          </p:cNvSpPr>
          <p:nvPr>
            <p:ph type="ftr" sz="quarter" idx="11"/>
          </p:nvPr>
        </p:nvSpPr>
        <p:spPr/>
        <p:txBody>
          <a:bodyPr/>
          <a:lstStyle/>
          <a:p>
            <a:pPr>
              <a:defRPr/>
            </a:pPr>
            <a:r>
              <a:rPr lang="he-IL" smtClean="0"/>
              <a:t>רמי חדאד 054-3-100-149</a:t>
            </a:r>
            <a:endParaRPr lang="he-IL"/>
          </a:p>
        </p:txBody>
      </p:sp>
      <p:sp>
        <p:nvSpPr>
          <p:cNvPr id="10" name="מלבן 9"/>
          <p:cNvSpPr/>
          <p:nvPr/>
        </p:nvSpPr>
        <p:spPr>
          <a:xfrm>
            <a:off x="4176584" y="1667754"/>
            <a:ext cx="6897798" cy="2246769"/>
          </a:xfrm>
          <a:prstGeom prst="rect">
            <a:avLst/>
          </a:prstGeom>
        </p:spPr>
        <p:txBody>
          <a:bodyPr wrap="square">
            <a:spAutoFit/>
          </a:bodyPr>
          <a:lstStyle/>
          <a:p>
            <a:pPr marL="285750" indent="-285750" algn="r" rtl="1">
              <a:buFont typeface="Arial" panose="020B0604020202020204" pitchFamily="34" charset="0"/>
              <a:buChar char="•"/>
            </a:pPr>
            <a:r>
              <a:rPr lang="he-IL" sz="2000" dirty="0" smtClean="0"/>
              <a:t>כלים אלה למעשה מסייעים לנו לשמור על קשר בין המפעיל לבין הרחפן, קשר זה יכול להיות ידני או אוטונומי.</a:t>
            </a:r>
          </a:p>
          <a:p>
            <a:pPr marL="285750" indent="-285750" algn="r" rtl="1">
              <a:buFont typeface="Arial" panose="020B0604020202020204" pitchFamily="34" charset="0"/>
              <a:buChar char="•"/>
            </a:pPr>
            <a:r>
              <a:rPr lang="he-IL" sz="2000" dirty="0" smtClean="0"/>
              <a:t>חשוב להבין את המציאות המורכבת בישראל, שבה חלק מטווח התדרים נמצא בשימוש הצבא ולכן לא כל ציוד שמאושר לעבודה במדינות אחרות בעולם מאושר לעבודה בישראל ולכן, גם פה חשוב להשים לב ממי קונים את הציוד ושהוא עשה את כל תהליך הרישוי בצורה מסודרת וחוקית.</a:t>
            </a:r>
            <a:endParaRPr lang="he-IL" sz="2000" dirty="0"/>
          </a:p>
        </p:txBody>
      </p:sp>
    </p:spTree>
    <p:extLst>
      <p:ext uri="{BB962C8B-B14F-4D97-AF65-F5344CB8AC3E}">
        <p14:creationId xmlns:p14="http://schemas.microsoft.com/office/powerpoint/2010/main" val="229259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r>
              <a:rPr lang="he-IL" dirty="0" smtClean="0"/>
              <a:t>סרטון סקירה על רחפן </a:t>
            </a:r>
            <a:r>
              <a:rPr lang="en-US" dirty="0" smtClean="0"/>
              <a:t>F450</a:t>
            </a:r>
            <a:r>
              <a:rPr lang="he-IL" dirty="0" smtClean="0"/>
              <a:t/>
            </a:r>
            <a:br>
              <a:rPr lang="he-IL" dirty="0" smtClean="0"/>
            </a:br>
            <a:r>
              <a:rPr lang="en-US" dirty="0" smtClean="0"/>
              <a:t/>
            </a:r>
            <a:br>
              <a:rPr lang="en-US" dirty="0" smtClean="0"/>
            </a:br>
            <a:r>
              <a:rPr lang="he-IL" dirty="0" smtClean="0">
                <a:hlinkClick r:id="rId2"/>
              </a:rPr>
              <a:t>לחצו כאן לצפייה בסרטון </a:t>
            </a:r>
            <a:endParaRPr lang="he-IL" dirty="0"/>
          </a:p>
        </p:txBody>
      </p:sp>
      <p:sp>
        <p:nvSpPr>
          <p:cNvPr id="4" name="מציין מיקום של כותרת תחתונה 3"/>
          <p:cNvSpPr>
            <a:spLocks noGrp="1"/>
          </p:cNvSpPr>
          <p:nvPr>
            <p:ph type="ftr" sz="quarter" idx="11"/>
          </p:nvPr>
        </p:nvSpPr>
        <p:spPr/>
        <p:txBody>
          <a:bodyPr/>
          <a:lstStyle/>
          <a:p>
            <a:pPr>
              <a:defRPr/>
            </a:pPr>
            <a:r>
              <a:rPr lang="he-IL" smtClean="0"/>
              <a:t>רמי חדאד 054-3-100-149</a:t>
            </a:r>
            <a:endParaRPr lang="he-IL"/>
          </a:p>
        </p:txBody>
      </p:sp>
      <p:pic>
        <p:nvPicPr>
          <p:cNvPr id="6" name="תמונה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321" y="162568"/>
            <a:ext cx="1914525" cy="428625"/>
          </a:xfrm>
          <a:prstGeom prst="rect">
            <a:avLst/>
          </a:prstGeom>
        </p:spPr>
      </p:pic>
      <p:pic>
        <p:nvPicPr>
          <p:cNvPr id="7" name="תמונה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4900" y="2628454"/>
            <a:ext cx="2299683" cy="1870409"/>
          </a:xfrm>
          <a:prstGeom prst="rect">
            <a:avLst/>
          </a:prstGeom>
        </p:spPr>
      </p:pic>
    </p:spTree>
    <p:extLst>
      <p:ext uri="{BB962C8B-B14F-4D97-AF65-F5344CB8AC3E}">
        <p14:creationId xmlns:p14="http://schemas.microsoft.com/office/powerpoint/2010/main" val="132883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ספרות אקדמית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26295_TF03431380.potx" id="{9D33B664-F87D-42F7-8BA7-8C6FABABA293}" vid="{6FF65F67-070F-463E-8977-A493CEDCE126}"/>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tf03431380</Template>
  <TotalTime>1344</TotalTime>
  <Words>1247</Words>
  <Application>Microsoft Office PowerPoint</Application>
  <PresentationFormat>מסך רחב</PresentationFormat>
  <Paragraphs>221</Paragraphs>
  <Slides>29</Slides>
  <Notes>4</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29</vt:i4>
      </vt:variant>
    </vt:vector>
  </HeadingPairs>
  <TitlesOfParts>
    <vt:vector size="36" baseType="lpstr">
      <vt:lpstr>Arial</vt:lpstr>
      <vt:lpstr>Calibri</vt:lpstr>
      <vt:lpstr>David</vt:lpstr>
      <vt:lpstr>Euphemia</vt:lpstr>
      <vt:lpstr>Tahoma</vt:lpstr>
      <vt:lpstr>Wingdings</vt:lpstr>
      <vt:lpstr>ספרות אקדמית 16x9</vt:lpstr>
      <vt:lpstr>רחפנים F-450</vt:lpstr>
      <vt:lpstr>מחיר שני רחפנים מלאים + פלסטיקה לתיקונים 5000 ₪ כולל מע"מ לא כולל GPS </vt:lpstr>
      <vt:lpstr>לחצו כאן לסיור שצולם ברחפנים שלנו ...</vt:lpstr>
      <vt:lpstr>מטרת המצגת</vt:lpstr>
      <vt:lpstr>החלקים ברחפן</vt:lpstr>
      <vt:lpstr>רכיבים מכאניים (מכונאי)</vt:lpstr>
      <vt:lpstr>רכיבים שמאפשרים תנועה ברחפן - הנעה</vt:lpstr>
      <vt:lpstr>רכיבי שליטה (מטיס)</vt:lpstr>
      <vt:lpstr>סרטון סקירה על רחפן F450  לחצו כאן לצפייה בסרטון </vt:lpstr>
      <vt:lpstr>PX4</vt:lpstr>
      <vt:lpstr>בקר טיסה </vt:lpstr>
      <vt:lpstr>מייצבי מתח וחיישני זרם ומתח </vt:lpstr>
      <vt:lpstr>מודל GPS</vt:lpstr>
      <vt:lpstr>שלט</vt:lpstr>
      <vt:lpstr>מקלט</vt:lpstr>
      <vt:lpstr>טיפ של אלופים </vt:lpstr>
      <vt:lpstr>טלמטריה</vt:lpstr>
      <vt:lpstr>פרופלורים</vt:lpstr>
      <vt:lpstr>מנועים</vt:lpstr>
      <vt:lpstr>בקר מהירות</vt:lpstr>
      <vt:lpstr>משטח הלחמות PDB</vt:lpstr>
      <vt:lpstr>סוללה</vt:lpstr>
      <vt:lpstr>Frame kit</vt:lpstr>
      <vt:lpstr>אנטנה</vt:lpstr>
      <vt:lpstr>תרגילים אפשריים: מידול הפרויקט</vt:lpstr>
      <vt:lpstr>תרגילים אפשריים: חיבור לארדווינו </vt:lpstr>
      <vt:lpstr>תרגילים אפשריים: לוחמת סייבר</vt:lpstr>
      <vt:lpstr>תרגילים אפשריים: ניתור קרקעי</vt:lpstr>
      <vt:lpstr>נשמח לעמוד לשירותכם בכל עת</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סדנת רכיבי מערכת הרחפן</dc:title>
  <dc:creator>yasha</dc:creator>
  <cp:lastModifiedBy>rami1410</cp:lastModifiedBy>
  <cp:revision>98</cp:revision>
  <dcterms:created xsi:type="dcterms:W3CDTF">2016-07-24T08:31:46Z</dcterms:created>
  <dcterms:modified xsi:type="dcterms:W3CDTF">2017-12-05T09:14:40Z</dcterms:modified>
</cp:coreProperties>
</file>