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64" r:id="rId2"/>
    <p:sldId id="261" r:id="rId3"/>
    <p:sldId id="259" r:id="rId4"/>
    <p:sldId id="263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  <a:srgbClr val="385723"/>
    <a:srgbClr val="F15B66"/>
    <a:srgbClr val="96BC33"/>
    <a:srgbClr val="E29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7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D670189-481D-4D37-908A-B2FF5451AB38}" type="datetimeFigureOut">
              <a:rPr lang="he-IL" smtClean="0"/>
              <a:t>י"ז/ניסן/תשע"ח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9989207-8FF3-499A-B0CA-688A67457D7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1961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99B1-2966-4620-9FD1-3A7040138BBF}" type="datetimeFigureOut">
              <a:rPr lang="he-IL" smtClean="0"/>
              <a:t>י"ז/ניסן/תשע"ח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66FC-9FA1-4191-A14C-137C66DE45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3977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99B1-2966-4620-9FD1-3A7040138BBF}" type="datetimeFigureOut">
              <a:rPr lang="he-IL" smtClean="0"/>
              <a:t>י"ז/ניסן/תשע"ח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66FC-9FA1-4191-A14C-137C66DE45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6848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99B1-2966-4620-9FD1-3A7040138BBF}" type="datetimeFigureOut">
              <a:rPr lang="he-IL" smtClean="0"/>
              <a:t>י"ז/ניסן/תשע"ח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66FC-9FA1-4191-A14C-137C66DE45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5086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99B1-2966-4620-9FD1-3A7040138BBF}" type="datetimeFigureOut">
              <a:rPr lang="he-IL" smtClean="0"/>
              <a:t>י"ז/ניסן/תשע"ח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66FC-9FA1-4191-A14C-137C66DE45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86595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99B1-2966-4620-9FD1-3A7040138BBF}" type="datetimeFigureOut">
              <a:rPr lang="he-IL" smtClean="0"/>
              <a:t>י"ז/ניסן/תשע"ח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66FC-9FA1-4191-A14C-137C66DE45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78976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99B1-2966-4620-9FD1-3A7040138BBF}" type="datetimeFigureOut">
              <a:rPr lang="he-IL" smtClean="0"/>
              <a:t>י"ז/ניסן/תשע"ח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66FC-9FA1-4191-A14C-137C66DE45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5464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99B1-2966-4620-9FD1-3A7040138BBF}" type="datetimeFigureOut">
              <a:rPr lang="he-IL" smtClean="0"/>
              <a:t>י"ז/ניסן/תשע"ח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66FC-9FA1-4191-A14C-137C66DE45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5795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99B1-2966-4620-9FD1-3A7040138BBF}" type="datetimeFigureOut">
              <a:rPr lang="he-IL" smtClean="0"/>
              <a:t>י"ז/ניסן/תשע"ח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66FC-9FA1-4191-A14C-137C66DE45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60369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99B1-2966-4620-9FD1-3A7040138BBF}" type="datetimeFigureOut">
              <a:rPr lang="he-IL" smtClean="0"/>
              <a:t>י"ז/ניסן/תשע"ח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66FC-9FA1-4191-A14C-137C66DE45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764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99B1-2966-4620-9FD1-3A7040138BBF}" type="datetimeFigureOut">
              <a:rPr lang="he-IL" smtClean="0"/>
              <a:t>י"ז/ניסן/תשע"ח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66FC-9FA1-4191-A14C-137C66DE45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99B1-2966-4620-9FD1-3A7040138BBF}" type="datetimeFigureOut">
              <a:rPr lang="he-IL" smtClean="0"/>
              <a:t>י"ז/ניסן/תשע"ח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66FC-9FA1-4191-A14C-137C66DE45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7174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899B1-2966-4620-9FD1-3A7040138BBF}" type="datetimeFigureOut">
              <a:rPr lang="he-IL" smtClean="0"/>
              <a:t>י"ז/ניסן/תשע"ח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866FC-9FA1-4191-A14C-137C66DE45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5445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5" name="מציין מיקום תוכן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450" y="-1666215"/>
            <a:ext cx="12363450" cy="8524215"/>
          </a:xfrm>
        </p:spPr>
      </p:pic>
      <p:sp>
        <p:nvSpPr>
          <p:cNvPr id="6" name="מלבן 5"/>
          <p:cNvSpPr/>
          <p:nvPr/>
        </p:nvSpPr>
        <p:spPr>
          <a:xfrm>
            <a:off x="1623915" y="0"/>
            <a:ext cx="4884671" cy="415498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onsolas" panose="020B0609020204030204" pitchFamily="49" charset="0"/>
              </a:rPr>
              <a:t>רובוטיקס</a:t>
            </a:r>
          </a:p>
          <a:p>
            <a:pPr algn="ctr"/>
            <a:endParaRPr lang="he-IL" sz="6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Consolas" panose="020B0609020204030204" pitchFamily="49" charset="0"/>
            </a:endParaRPr>
          </a:p>
          <a:p>
            <a:pPr algn="ctr"/>
            <a:r>
              <a:rPr lang="he-IL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onsolas" panose="020B0609020204030204" pitchFamily="49" charset="0"/>
              </a:rPr>
              <a:t>קורס </a:t>
            </a:r>
            <a:r>
              <a:rPr 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onsolas" panose="020B0609020204030204" pitchFamily="49" charset="0"/>
              </a:rPr>
              <a:t>XXXXXX</a:t>
            </a:r>
            <a:endParaRPr lang="he-IL" sz="66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Consolas" panose="020B0609020204030204" pitchFamily="49" charset="0"/>
            </a:endParaRPr>
          </a:p>
          <a:p>
            <a:pPr algn="ctr"/>
            <a:r>
              <a:rPr lang="he-IL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onsolas" panose="020B0609020204030204" pitchFamily="49" charset="0"/>
              </a:rPr>
              <a:t>מרצה </a:t>
            </a:r>
            <a:r>
              <a:rPr 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onsolas" panose="020B0609020204030204" pitchFamily="49" charset="0"/>
              </a:rPr>
              <a:t>XXXX</a:t>
            </a:r>
            <a:endParaRPr lang="he-IL" sz="66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77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72"/>
            <a:ext cx="12194979" cy="6856327"/>
          </a:xfrm>
          <a:prstGeom prst="rect">
            <a:avLst/>
          </a:prstGeom>
        </p:spPr>
      </p:pic>
      <p:sp>
        <p:nvSpPr>
          <p:cNvPr id="17" name="Rechteck 55"/>
          <p:cNvSpPr/>
          <p:nvPr/>
        </p:nvSpPr>
        <p:spPr bwMode="auto">
          <a:xfrm>
            <a:off x="1222904" y="1419727"/>
            <a:ext cx="1614487" cy="877888"/>
          </a:xfrm>
          <a:prstGeom prst="rect">
            <a:avLst/>
          </a:prstGeom>
          <a:solidFill>
            <a:srgbClr val="4DA7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300" dirty="0" smtClean="0">
                <a:solidFill>
                  <a:srgbClr val="FFFFFF"/>
                </a:solidFill>
                <a:cs typeface="Arial" pitchFamily="34" charset="0"/>
              </a:rPr>
              <a:t>BT-FT</a:t>
            </a:r>
          </a:p>
          <a:p>
            <a:pPr algn="ctr">
              <a:defRPr/>
            </a:pPr>
            <a:r>
              <a:rPr lang="en-US" sz="1300" dirty="0">
                <a:solidFill>
                  <a:srgbClr val="FFFFFF"/>
                </a:solidFill>
                <a:cs typeface="Arial" pitchFamily="34" charset="0"/>
              </a:rPr>
              <a:t>Thymio Robot</a:t>
            </a:r>
            <a:endParaRPr lang="en-US" sz="1300" dirty="0" smtClean="0">
              <a:solidFill>
                <a:srgbClr val="FFFFFF"/>
              </a:solidFill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de-DE" sz="1300" dirty="0" smtClean="0">
                <a:solidFill>
                  <a:srgbClr val="FFFFFF"/>
                </a:solidFill>
                <a:cs typeface="Arial" pitchFamily="34" charset="0"/>
              </a:rPr>
              <a:t>WEDO</a:t>
            </a:r>
            <a:endParaRPr lang="de-DE" sz="13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4" name="Rechteck 39"/>
          <p:cNvSpPr/>
          <p:nvPr/>
        </p:nvSpPr>
        <p:spPr>
          <a:xfrm>
            <a:off x="176924" y="189391"/>
            <a:ext cx="11782465" cy="1150937"/>
          </a:xfrm>
          <a:prstGeom prst="rect">
            <a:avLst/>
          </a:prstGeom>
          <a:solidFill>
            <a:srgbClr val="8383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63" tIns="53630" rIns="107263" bIns="53630" anchor="ctr"/>
          <a:lstStyle/>
          <a:p>
            <a:pPr algn="ctr" eaLnBrk="1" hangingPunct="1"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5" name="Rechteck 40"/>
          <p:cNvSpPr/>
          <p:nvPr/>
        </p:nvSpPr>
        <p:spPr>
          <a:xfrm>
            <a:off x="455121" y="645027"/>
            <a:ext cx="11239573" cy="774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63" tIns="53630" rIns="107263" bIns="53630" anchor="ctr"/>
          <a:lstStyle/>
          <a:p>
            <a:pPr algn="ctr" eaLnBrk="1" hangingPunct="1">
              <a:defRPr/>
            </a:pPr>
            <a:endParaRPr lang="de-DE">
              <a:solidFill>
                <a:srgbClr val="FFFFFF"/>
              </a:solidFill>
            </a:endParaRPr>
          </a:p>
        </p:txBody>
      </p:sp>
      <p:grpSp>
        <p:nvGrpSpPr>
          <p:cNvPr id="11" name="Gruppieren 41"/>
          <p:cNvGrpSpPr>
            <a:grpSpLocks/>
          </p:cNvGrpSpPr>
          <p:nvPr/>
        </p:nvGrpSpPr>
        <p:grpSpPr bwMode="auto">
          <a:xfrm>
            <a:off x="305789" y="1464428"/>
            <a:ext cx="628185" cy="2493306"/>
            <a:chOff x="537484" y="2689756"/>
            <a:chExt cx="534091" cy="1869843"/>
          </a:xfrm>
        </p:grpSpPr>
        <p:sp>
          <p:nvSpPr>
            <p:cNvPr id="12" name="Textfeld 37"/>
            <p:cNvSpPr txBox="1">
              <a:spLocks noChangeArrowheads="1"/>
            </p:cNvSpPr>
            <p:nvPr/>
          </p:nvSpPr>
          <p:spPr bwMode="auto">
            <a:xfrm>
              <a:off x="597166" y="2689756"/>
              <a:ext cx="428221" cy="392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15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5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5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de-DE" altLang="de-DE" sz="1400" dirty="0">
                  <a:solidFill>
                    <a:srgbClr val="838383"/>
                  </a:solidFill>
                </a:rPr>
                <a:t>Age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de-DE" altLang="de-DE" sz="1400" dirty="0" smtClean="0">
                  <a:solidFill>
                    <a:srgbClr val="838383"/>
                  </a:solidFill>
                </a:rPr>
                <a:t>4-6</a:t>
              </a:r>
              <a:endParaRPr lang="de-DE" altLang="de-DE" sz="1400" dirty="0">
                <a:solidFill>
                  <a:srgbClr val="838383"/>
                </a:solidFill>
              </a:endParaRPr>
            </a:p>
          </p:txBody>
        </p:sp>
        <p:sp>
          <p:nvSpPr>
            <p:cNvPr id="13" name="Textfeld 38"/>
            <p:cNvSpPr txBox="1">
              <a:spLocks noChangeArrowheads="1"/>
            </p:cNvSpPr>
            <p:nvPr/>
          </p:nvSpPr>
          <p:spPr bwMode="auto">
            <a:xfrm>
              <a:off x="573388" y="3420746"/>
              <a:ext cx="460931" cy="392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15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5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5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de-DE" altLang="de-DE" sz="1400" dirty="0">
                  <a:solidFill>
                    <a:srgbClr val="838383"/>
                  </a:solidFill>
                </a:rPr>
                <a:t>Age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de-DE" altLang="de-DE" sz="1400" dirty="0" smtClean="0">
                  <a:solidFill>
                    <a:srgbClr val="838383"/>
                  </a:solidFill>
                </a:rPr>
                <a:t>7-10</a:t>
              </a:r>
              <a:endParaRPr lang="de-DE" altLang="de-DE" sz="1400" dirty="0">
                <a:solidFill>
                  <a:srgbClr val="838383"/>
                </a:solidFill>
              </a:endParaRPr>
            </a:p>
          </p:txBody>
        </p:sp>
        <p:sp>
          <p:nvSpPr>
            <p:cNvPr id="14" name="Textfeld 39"/>
            <p:cNvSpPr txBox="1">
              <a:spLocks noChangeArrowheads="1"/>
            </p:cNvSpPr>
            <p:nvPr/>
          </p:nvSpPr>
          <p:spPr bwMode="auto">
            <a:xfrm>
              <a:off x="537484" y="4167213"/>
              <a:ext cx="534091" cy="392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15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5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5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de-DE" altLang="de-DE" sz="1400" dirty="0">
                  <a:solidFill>
                    <a:srgbClr val="838383"/>
                  </a:solidFill>
                </a:rPr>
                <a:t>Age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de-DE" altLang="de-DE" sz="1400" dirty="0" smtClean="0">
                  <a:solidFill>
                    <a:srgbClr val="838383"/>
                  </a:solidFill>
                </a:rPr>
                <a:t>11-13</a:t>
              </a:r>
              <a:endParaRPr lang="de-DE" altLang="de-DE" sz="1400" dirty="0">
                <a:solidFill>
                  <a:srgbClr val="838383"/>
                </a:solidFill>
              </a:endParaRPr>
            </a:p>
          </p:txBody>
        </p:sp>
      </p:grpSp>
      <p:sp>
        <p:nvSpPr>
          <p:cNvPr id="18" name="Rechteck 56"/>
          <p:cNvSpPr/>
          <p:nvPr/>
        </p:nvSpPr>
        <p:spPr bwMode="auto">
          <a:xfrm>
            <a:off x="2962804" y="1419727"/>
            <a:ext cx="1614487" cy="877888"/>
          </a:xfrm>
          <a:prstGeom prst="rect">
            <a:avLst/>
          </a:prstGeom>
          <a:solidFill>
            <a:srgbClr val="E29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de-DE" sz="1300" dirty="0">
                <a:solidFill>
                  <a:srgbClr val="FFFFFF"/>
                </a:solidFill>
                <a:cs typeface="Arial" pitchFamily="34" charset="0"/>
              </a:rPr>
              <a:t>-</a:t>
            </a:r>
          </a:p>
        </p:txBody>
      </p:sp>
      <p:sp>
        <p:nvSpPr>
          <p:cNvPr id="19" name="Rechteck 57"/>
          <p:cNvSpPr/>
          <p:nvPr/>
        </p:nvSpPr>
        <p:spPr bwMode="auto">
          <a:xfrm>
            <a:off x="4707466" y="1419727"/>
            <a:ext cx="1614488" cy="877888"/>
          </a:xfrm>
          <a:prstGeom prst="rect">
            <a:avLst/>
          </a:prstGeom>
          <a:solidFill>
            <a:srgbClr val="96B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rgbClr val="FFFFFF"/>
                </a:solidFill>
                <a:cs typeface="Arial" pitchFamily="34" charset="0"/>
              </a:rPr>
              <a:t>LEGO-</a:t>
            </a:r>
            <a:r>
              <a:rPr lang="de-DE" sz="1400" dirty="0" smtClean="0">
                <a:solidFill>
                  <a:srgbClr val="FFFFFF"/>
                </a:solidFill>
                <a:cs typeface="Arial" pitchFamily="34" charset="0"/>
              </a:rPr>
              <a:t>GREEN</a:t>
            </a:r>
          </a:p>
        </p:txBody>
      </p:sp>
      <p:sp>
        <p:nvSpPr>
          <p:cNvPr id="20" name="Rechteck 58"/>
          <p:cNvSpPr/>
          <p:nvPr/>
        </p:nvSpPr>
        <p:spPr bwMode="auto">
          <a:xfrm>
            <a:off x="6447366" y="1419727"/>
            <a:ext cx="1614488" cy="877888"/>
          </a:xfrm>
          <a:prstGeom prst="rect">
            <a:avLst/>
          </a:prstGeom>
          <a:solidFill>
            <a:srgbClr val="F15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100" dirty="0" smtClean="0">
                <a:solidFill>
                  <a:srgbClr val="FFFFFF"/>
                </a:solidFill>
                <a:cs typeface="Arial" pitchFamily="34" charset="0"/>
              </a:rPr>
              <a:t>3D-PRINT</a:t>
            </a:r>
            <a:endParaRPr lang="en-US" sz="11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21" name="Rechteck 59"/>
          <p:cNvSpPr/>
          <p:nvPr/>
        </p:nvSpPr>
        <p:spPr bwMode="auto">
          <a:xfrm>
            <a:off x="1222904" y="2365877"/>
            <a:ext cx="1614487" cy="881063"/>
          </a:xfrm>
          <a:prstGeom prst="rect">
            <a:avLst/>
          </a:prstGeom>
          <a:solidFill>
            <a:srgbClr val="4DA7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100" dirty="0" smtClean="0">
                <a:solidFill>
                  <a:srgbClr val="FFFFFF"/>
                </a:solidFill>
                <a:cs typeface="Arial" pitchFamily="34" charset="0"/>
              </a:rPr>
              <a:t>FT-TXT</a:t>
            </a:r>
            <a:endParaRPr lang="he-IL" sz="1100" dirty="0" smtClean="0">
              <a:solidFill>
                <a:srgbClr val="FFFFFF"/>
              </a:solidFill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en-US" sz="1100" dirty="0" smtClean="0">
                <a:solidFill>
                  <a:srgbClr val="FFFFFF"/>
                </a:solidFill>
                <a:cs typeface="Arial" pitchFamily="34" charset="0"/>
              </a:rPr>
              <a:t>LEGO-NXT</a:t>
            </a:r>
          </a:p>
          <a:p>
            <a:pPr algn="ctr">
              <a:defRPr/>
            </a:pPr>
            <a:r>
              <a:rPr lang="en-US" sz="1100" dirty="0">
                <a:solidFill>
                  <a:srgbClr val="FFFFFF"/>
                </a:solidFill>
                <a:cs typeface="Arial" pitchFamily="34" charset="0"/>
              </a:rPr>
              <a:t>LEGO-</a:t>
            </a:r>
            <a:r>
              <a:rPr lang="en-US" sz="1100" dirty="0" smtClean="0">
                <a:solidFill>
                  <a:srgbClr val="FFFFFF"/>
                </a:solidFill>
                <a:cs typeface="Arial" pitchFamily="34" charset="0"/>
              </a:rPr>
              <a:t>EV3</a:t>
            </a:r>
            <a:endParaRPr lang="en-US" sz="11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22" name="Rechteck 60"/>
          <p:cNvSpPr/>
          <p:nvPr/>
        </p:nvSpPr>
        <p:spPr bwMode="auto">
          <a:xfrm>
            <a:off x="2962804" y="2365877"/>
            <a:ext cx="1614487" cy="881063"/>
          </a:xfrm>
          <a:prstGeom prst="rect">
            <a:avLst/>
          </a:prstGeom>
          <a:solidFill>
            <a:srgbClr val="E29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e-IL" sz="1100" dirty="0">
                <a:solidFill>
                  <a:srgbClr val="FFFFFF"/>
                </a:solidFill>
              </a:rPr>
              <a:t>רחפן </a:t>
            </a:r>
            <a:r>
              <a:rPr lang="en-US" sz="1100" dirty="0">
                <a:solidFill>
                  <a:srgbClr val="FFFFFF"/>
                </a:solidFill>
                <a:cs typeface="Arial" pitchFamily="34" charset="0"/>
              </a:rPr>
              <a:t>AIR FORCE </a:t>
            </a:r>
            <a:r>
              <a:rPr lang="en-US" sz="1100" dirty="0" smtClean="0">
                <a:solidFill>
                  <a:srgbClr val="FFFFFF"/>
                </a:solidFill>
                <a:cs typeface="Arial" pitchFamily="34" charset="0"/>
              </a:rPr>
              <a:t>7403</a:t>
            </a:r>
            <a:endParaRPr lang="he-IL" sz="1100" dirty="0" smtClean="0">
              <a:solidFill>
                <a:srgbClr val="FFFFFF"/>
              </a:solidFill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he-IL" sz="1100" dirty="0" smtClean="0">
                <a:solidFill>
                  <a:srgbClr val="FFFFFF"/>
                </a:solidFill>
                <a:cs typeface="Arial" pitchFamily="34" charset="0"/>
              </a:rPr>
              <a:t>סימולטורים</a:t>
            </a:r>
            <a:endParaRPr lang="de-DE" sz="11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23" name="Rechteck 61"/>
          <p:cNvSpPr/>
          <p:nvPr/>
        </p:nvSpPr>
        <p:spPr bwMode="auto">
          <a:xfrm>
            <a:off x="4707466" y="2365877"/>
            <a:ext cx="1614488" cy="881063"/>
          </a:xfrm>
          <a:prstGeom prst="rect">
            <a:avLst/>
          </a:prstGeom>
          <a:solidFill>
            <a:srgbClr val="96B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smtClean="0">
                <a:solidFill>
                  <a:srgbClr val="FFFFFF"/>
                </a:solidFill>
                <a:cs typeface="Arial" pitchFamily="34" charset="0"/>
              </a:rPr>
              <a:t>LEGO-</a:t>
            </a:r>
            <a:r>
              <a:rPr lang="de-DE" sz="1100" dirty="0">
                <a:solidFill>
                  <a:srgbClr val="FFFFFF"/>
                </a:solidFill>
                <a:cs typeface="Arial" pitchFamily="34" charset="0"/>
              </a:rPr>
              <a:t>GREEN</a:t>
            </a:r>
          </a:p>
        </p:txBody>
      </p:sp>
      <p:sp>
        <p:nvSpPr>
          <p:cNvPr id="24" name="Rechteck 62"/>
          <p:cNvSpPr/>
          <p:nvPr/>
        </p:nvSpPr>
        <p:spPr bwMode="auto">
          <a:xfrm>
            <a:off x="6447366" y="2365877"/>
            <a:ext cx="1614488" cy="881063"/>
          </a:xfrm>
          <a:prstGeom prst="rect">
            <a:avLst/>
          </a:prstGeom>
          <a:solidFill>
            <a:srgbClr val="F15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>
                <a:solidFill>
                  <a:srgbClr val="FFFFFF"/>
                </a:solidFill>
                <a:cs typeface="Arial" pitchFamily="34" charset="0"/>
              </a:rPr>
              <a:t>3D-PRINT</a:t>
            </a:r>
          </a:p>
        </p:txBody>
      </p:sp>
      <p:sp>
        <p:nvSpPr>
          <p:cNvPr id="25" name="Rechteck 63"/>
          <p:cNvSpPr/>
          <p:nvPr/>
        </p:nvSpPr>
        <p:spPr bwMode="auto">
          <a:xfrm>
            <a:off x="1222904" y="3312027"/>
            <a:ext cx="1614487" cy="881063"/>
          </a:xfrm>
          <a:prstGeom prst="rect">
            <a:avLst/>
          </a:prstGeom>
          <a:solidFill>
            <a:srgbClr val="4DA7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100" dirty="0" smtClean="0">
                <a:solidFill>
                  <a:srgbClr val="FFFFFF"/>
                </a:solidFill>
                <a:cs typeface="Arial" pitchFamily="34" charset="0"/>
              </a:rPr>
              <a:t>FT-TXT</a:t>
            </a:r>
          </a:p>
          <a:p>
            <a:pPr algn="ctr" eaLnBrk="1" hangingPunct="1">
              <a:defRPr/>
            </a:pPr>
            <a:r>
              <a:rPr lang="en-US" sz="1100" dirty="0" smtClean="0">
                <a:solidFill>
                  <a:srgbClr val="FFFFFF"/>
                </a:solidFill>
                <a:cs typeface="Arial" pitchFamily="34" charset="0"/>
              </a:rPr>
              <a:t>DOBOR</a:t>
            </a:r>
            <a:endParaRPr lang="de-DE" sz="11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26" name="Rechteck 64"/>
          <p:cNvSpPr/>
          <p:nvPr/>
        </p:nvSpPr>
        <p:spPr bwMode="auto">
          <a:xfrm>
            <a:off x="2962804" y="3312027"/>
            <a:ext cx="1614487" cy="881063"/>
          </a:xfrm>
          <a:prstGeom prst="rect">
            <a:avLst/>
          </a:prstGeom>
          <a:solidFill>
            <a:srgbClr val="E29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100" dirty="0" smtClean="0">
                <a:solidFill>
                  <a:srgbClr val="FFFFFF"/>
                </a:solidFill>
                <a:cs typeface="Arial" pitchFamily="34" charset="0"/>
              </a:rPr>
              <a:t>F450</a:t>
            </a:r>
            <a:endParaRPr lang="de-DE" sz="11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27" name="Rechteck 65"/>
          <p:cNvSpPr/>
          <p:nvPr/>
        </p:nvSpPr>
        <p:spPr bwMode="auto">
          <a:xfrm>
            <a:off x="4707466" y="3312027"/>
            <a:ext cx="1614488" cy="881063"/>
          </a:xfrm>
          <a:prstGeom prst="rect">
            <a:avLst/>
          </a:prstGeom>
          <a:solidFill>
            <a:srgbClr val="96B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>
                <a:solidFill>
                  <a:srgbClr val="FFFFFF"/>
                </a:solidFill>
                <a:cs typeface="Arial" pitchFamily="34" charset="0"/>
              </a:rPr>
              <a:t>FT-</a:t>
            </a:r>
            <a:r>
              <a:rPr lang="de-DE" sz="1100" dirty="0" smtClean="0">
                <a:solidFill>
                  <a:srgbClr val="FFFFFF"/>
                </a:solidFill>
                <a:cs typeface="Arial" pitchFamily="34" charset="0"/>
              </a:rPr>
              <a:t>GREEN</a:t>
            </a:r>
            <a:endParaRPr lang="en-US" sz="1100" dirty="0" smtClean="0">
              <a:solidFill>
                <a:srgbClr val="FFFFFF"/>
              </a:solidFill>
              <a:cs typeface="Arial" pitchFamily="34" charset="0"/>
            </a:endParaRPr>
          </a:p>
          <a:p>
            <a:pPr algn="ctr">
              <a:defRPr/>
            </a:pPr>
            <a:r>
              <a:rPr lang="en-US" sz="1100" dirty="0"/>
              <a:t>FUEL </a:t>
            </a:r>
            <a:r>
              <a:rPr lang="en-US" sz="1100" dirty="0" smtClean="0"/>
              <a:t>CELLS</a:t>
            </a:r>
            <a:endParaRPr lang="fr-FR" sz="1100" b="1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28" name="Rechteck 66"/>
          <p:cNvSpPr/>
          <p:nvPr/>
        </p:nvSpPr>
        <p:spPr bwMode="auto">
          <a:xfrm>
            <a:off x="6447366" y="3312027"/>
            <a:ext cx="1614488" cy="881063"/>
          </a:xfrm>
          <a:prstGeom prst="rect">
            <a:avLst/>
          </a:prstGeom>
          <a:solidFill>
            <a:srgbClr val="F15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smtClean="0">
                <a:solidFill>
                  <a:srgbClr val="FFFFFF"/>
                </a:solidFill>
                <a:cs typeface="Arial" pitchFamily="34" charset="0"/>
              </a:rPr>
              <a:t>3D-PRINT</a:t>
            </a:r>
          </a:p>
          <a:p>
            <a:pPr algn="ctr">
              <a:defRPr/>
            </a:pPr>
            <a:r>
              <a:rPr lang="en-US" sz="1100" dirty="0"/>
              <a:t>CNC milling </a:t>
            </a:r>
            <a:r>
              <a:rPr lang="en-US" sz="1100" dirty="0" smtClean="0"/>
              <a:t>machine</a:t>
            </a:r>
          </a:p>
          <a:p>
            <a:pPr algn="ctr">
              <a:defRPr/>
            </a:pPr>
            <a:r>
              <a:rPr lang="en-US" sz="1100" dirty="0"/>
              <a:t>Laser </a:t>
            </a:r>
            <a:r>
              <a:rPr lang="en-US" sz="1100" dirty="0" smtClean="0"/>
              <a:t>engraving</a:t>
            </a:r>
            <a:endParaRPr lang="en-US" sz="11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29" name="Rechteck 67"/>
          <p:cNvSpPr/>
          <p:nvPr/>
        </p:nvSpPr>
        <p:spPr bwMode="auto">
          <a:xfrm>
            <a:off x="1222904" y="4261352"/>
            <a:ext cx="1614487" cy="877888"/>
          </a:xfrm>
          <a:prstGeom prst="rect">
            <a:avLst/>
          </a:prstGeom>
          <a:solidFill>
            <a:srgbClr val="4DA7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sz="1100" b="1" dirty="0" smtClean="0">
                <a:solidFill>
                  <a:srgbClr val="FFFFFF"/>
                </a:solidFill>
                <a:cs typeface="Arial" pitchFamily="34" charset="0"/>
              </a:rPr>
              <a:t>FT-TXT</a:t>
            </a:r>
          </a:p>
          <a:p>
            <a:pPr algn="ctr" eaLnBrk="1" hangingPunct="1">
              <a:defRPr/>
            </a:pPr>
            <a:endParaRPr lang="fr-FR" sz="1100" b="1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" name="Rechteck 68"/>
          <p:cNvSpPr/>
          <p:nvPr/>
        </p:nvSpPr>
        <p:spPr bwMode="auto">
          <a:xfrm>
            <a:off x="2962804" y="4261352"/>
            <a:ext cx="1614487" cy="877888"/>
          </a:xfrm>
          <a:prstGeom prst="rect">
            <a:avLst/>
          </a:prstGeom>
          <a:solidFill>
            <a:srgbClr val="E29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sz="1100" b="1" dirty="0" smtClean="0">
                <a:solidFill>
                  <a:srgbClr val="FFFFFF"/>
                </a:solidFill>
                <a:cs typeface="Arial" pitchFamily="34" charset="0"/>
              </a:rPr>
              <a:t>Q470</a:t>
            </a:r>
            <a:endParaRPr lang="fr-FR" sz="12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1" name="Rechteck 69"/>
          <p:cNvSpPr/>
          <p:nvPr/>
        </p:nvSpPr>
        <p:spPr bwMode="auto">
          <a:xfrm>
            <a:off x="4707466" y="4261352"/>
            <a:ext cx="1614488" cy="877888"/>
          </a:xfrm>
          <a:prstGeom prst="rect">
            <a:avLst/>
          </a:prstGeom>
          <a:solidFill>
            <a:srgbClr val="96B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smtClean="0"/>
              <a:t>FUEL CELLS</a:t>
            </a:r>
            <a:endParaRPr lang="fr-FR" sz="1100" b="1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2" name="Rechteck 70"/>
          <p:cNvSpPr/>
          <p:nvPr/>
        </p:nvSpPr>
        <p:spPr bwMode="auto">
          <a:xfrm>
            <a:off x="6447366" y="4261352"/>
            <a:ext cx="1614488" cy="877888"/>
          </a:xfrm>
          <a:prstGeom prst="rect">
            <a:avLst/>
          </a:prstGeom>
          <a:solidFill>
            <a:srgbClr val="F15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smtClean="0">
                <a:solidFill>
                  <a:srgbClr val="FFFFFF"/>
                </a:solidFill>
                <a:cs typeface="Arial" pitchFamily="34" charset="0"/>
              </a:rPr>
              <a:t>3D-PRINT</a:t>
            </a:r>
          </a:p>
          <a:p>
            <a:pPr algn="ctr">
              <a:defRPr/>
            </a:pPr>
            <a:r>
              <a:rPr lang="en-US" sz="1100" dirty="0"/>
              <a:t>CNC milling </a:t>
            </a:r>
            <a:r>
              <a:rPr lang="en-US" sz="1100" dirty="0" smtClean="0"/>
              <a:t>machine</a:t>
            </a:r>
          </a:p>
          <a:p>
            <a:pPr algn="ctr">
              <a:defRPr/>
            </a:pPr>
            <a:r>
              <a:rPr lang="en-US" sz="1100" dirty="0" smtClean="0"/>
              <a:t>Laser </a:t>
            </a:r>
            <a:r>
              <a:rPr lang="en-US" sz="1100" dirty="0"/>
              <a:t>engraving</a:t>
            </a:r>
            <a:endParaRPr lang="en-US" sz="11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3" name="Textfeld 15"/>
          <p:cNvSpPr txBox="1">
            <a:spLocks noChangeArrowheads="1"/>
          </p:cNvSpPr>
          <p:nvPr/>
        </p:nvSpPr>
        <p:spPr bwMode="auto">
          <a:xfrm>
            <a:off x="4066615" y="297820"/>
            <a:ext cx="2460825" cy="385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7263" tIns="53630" rIns="107263" bIns="53630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dirty="0" smtClean="0">
                <a:solidFill>
                  <a:srgbClr val="FFFFFF"/>
                </a:solidFill>
                <a:cs typeface="+mn-cs"/>
              </a:rPr>
              <a:t>Reference Curriculum</a:t>
            </a:r>
          </a:p>
        </p:txBody>
      </p:sp>
      <p:sp>
        <p:nvSpPr>
          <p:cNvPr id="36" name="Rechteck 58"/>
          <p:cNvSpPr/>
          <p:nvPr/>
        </p:nvSpPr>
        <p:spPr bwMode="auto">
          <a:xfrm>
            <a:off x="8182095" y="1419727"/>
            <a:ext cx="1614488" cy="87788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100" dirty="0" smtClean="0">
                <a:solidFill>
                  <a:srgbClr val="FFFFFF"/>
                </a:solidFill>
                <a:cs typeface="Arial" pitchFamily="34" charset="0"/>
              </a:rPr>
              <a:t>ARDUINO</a:t>
            </a:r>
            <a:endParaRPr lang="en-US" sz="11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7" name="Rechteck 62"/>
          <p:cNvSpPr/>
          <p:nvPr/>
        </p:nvSpPr>
        <p:spPr bwMode="auto">
          <a:xfrm>
            <a:off x="8182095" y="2365877"/>
            <a:ext cx="1614488" cy="88106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100" dirty="0" smtClean="0">
                <a:solidFill>
                  <a:srgbClr val="FFFFFF"/>
                </a:solidFill>
                <a:cs typeface="Arial" pitchFamily="34" charset="0"/>
              </a:rPr>
              <a:t>FT-TXT</a:t>
            </a:r>
            <a:endParaRPr lang="en-US" sz="9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8" name="Rechteck 66"/>
          <p:cNvSpPr/>
          <p:nvPr/>
        </p:nvSpPr>
        <p:spPr bwMode="auto">
          <a:xfrm>
            <a:off x="8182095" y="3312027"/>
            <a:ext cx="1614488" cy="88106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 smtClean="0">
                <a:solidFill>
                  <a:srgbClr val="FFFFFF"/>
                </a:solidFill>
                <a:cs typeface="Arial" pitchFamily="34" charset="0"/>
              </a:rPr>
              <a:t>FT-TXT</a:t>
            </a:r>
            <a:endParaRPr lang="en-US" sz="8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9" name="Rechteck 70"/>
          <p:cNvSpPr/>
          <p:nvPr/>
        </p:nvSpPr>
        <p:spPr bwMode="auto">
          <a:xfrm>
            <a:off x="8182095" y="4261352"/>
            <a:ext cx="1614488" cy="87788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rgbClr val="FFFFFF"/>
                </a:solidFill>
                <a:cs typeface="Arial" pitchFamily="34" charset="0"/>
              </a:rPr>
              <a:t>FT-TXT</a:t>
            </a:r>
            <a:endParaRPr lang="en-US" sz="1000" dirty="0">
              <a:solidFill>
                <a:srgbClr val="FFFFFF"/>
              </a:solidFill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en-US" sz="1200" dirty="0" smtClean="0">
                <a:solidFill>
                  <a:srgbClr val="FFFFFF"/>
                </a:solidFill>
                <a:cs typeface="Arial" pitchFamily="34" charset="0"/>
              </a:rPr>
              <a:t>BIG CAR</a:t>
            </a:r>
            <a:endParaRPr lang="en-US" sz="12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41" name="Rechteck 58"/>
          <p:cNvSpPr/>
          <p:nvPr/>
        </p:nvSpPr>
        <p:spPr bwMode="auto">
          <a:xfrm>
            <a:off x="9911759" y="1378979"/>
            <a:ext cx="1614488" cy="87788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err="1" smtClean="0"/>
              <a:t>Codemonkey</a:t>
            </a:r>
            <a:endParaRPr lang="en-US" sz="1100" dirty="0" smtClean="0"/>
          </a:p>
          <a:p>
            <a:pPr algn="ctr">
              <a:defRPr/>
            </a:pPr>
            <a:endParaRPr lang="en-US" sz="1100" dirty="0" smtClean="0"/>
          </a:p>
        </p:txBody>
      </p:sp>
      <p:sp>
        <p:nvSpPr>
          <p:cNvPr id="42" name="Rechteck 62"/>
          <p:cNvSpPr/>
          <p:nvPr/>
        </p:nvSpPr>
        <p:spPr bwMode="auto">
          <a:xfrm>
            <a:off x="9911759" y="2325129"/>
            <a:ext cx="1614488" cy="88106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smtClean="0"/>
              <a:t>Scratch</a:t>
            </a:r>
            <a:endParaRPr lang="en-US" sz="11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43" name="Rechteck 66"/>
          <p:cNvSpPr/>
          <p:nvPr/>
        </p:nvSpPr>
        <p:spPr bwMode="auto">
          <a:xfrm>
            <a:off x="9911759" y="3246940"/>
            <a:ext cx="1614488" cy="88106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err="1" smtClean="0"/>
              <a:t>CodeMonkey</a:t>
            </a:r>
            <a:endParaRPr lang="en-US" sz="1100" dirty="0" smtClean="0"/>
          </a:p>
          <a:p>
            <a:pPr algn="ctr">
              <a:defRPr/>
            </a:pPr>
            <a:r>
              <a:rPr lang="en-US" sz="1100" dirty="0" err="1" smtClean="0">
                <a:solidFill>
                  <a:srgbClr val="FFFFFF"/>
                </a:solidFill>
                <a:cs typeface="Arial" pitchFamily="34" charset="0"/>
              </a:rPr>
              <a:t>CodeCombat</a:t>
            </a:r>
            <a:endParaRPr lang="en-US" sz="11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44" name="Rechteck 70"/>
          <p:cNvSpPr/>
          <p:nvPr/>
        </p:nvSpPr>
        <p:spPr bwMode="auto">
          <a:xfrm>
            <a:off x="9911759" y="4220604"/>
            <a:ext cx="1614488" cy="87788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smtClean="0"/>
              <a:t>Scratch-X</a:t>
            </a:r>
          </a:p>
          <a:p>
            <a:pPr algn="ctr">
              <a:defRPr/>
            </a:pPr>
            <a:r>
              <a:rPr lang="en-US" sz="1100" dirty="0" err="1"/>
              <a:t>CodeMonkey</a:t>
            </a:r>
            <a:endParaRPr lang="en-US" sz="1100" dirty="0"/>
          </a:p>
          <a:p>
            <a:pPr algn="ctr">
              <a:defRPr/>
            </a:pPr>
            <a:r>
              <a:rPr lang="en-US" sz="1100" dirty="0" err="1" smtClean="0">
                <a:solidFill>
                  <a:srgbClr val="FFFFFF"/>
                </a:solidFill>
                <a:cs typeface="Arial" pitchFamily="34" charset="0"/>
              </a:rPr>
              <a:t>CodeCombat</a:t>
            </a:r>
            <a:endParaRPr lang="en-US" sz="11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45" name="כוכב עם 6 פינות 44"/>
          <p:cNvSpPr/>
          <p:nvPr/>
        </p:nvSpPr>
        <p:spPr>
          <a:xfrm>
            <a:off x="8683747" y="724080"/>
            <a:ext cx="612000" cy="612000"/>
          </a:xfrm>
          <a:prstGeom prst="star6">
            <a:avLst>
              <a:gd name="adj" fmla="val 30943"/>
              <a:gd name="hf" fmla="val 115470"/>
            </a:avLst>
          </a:prstGeom>
          <a:solidFill>
            <a:srgbClr val="002060"/>
          </a:solidFill>
          <a:ln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6" name="תרשים זרימה: חילוץ 45"/>
          <p:cNvSpPr/>
          <p:nvPr/>
        </p:nvSpPr>
        <p:spPr>
          <a:xfrm>
            <a:off x="3464047" y="724080"/>
            <a:ext cx="612000" cy="612000"/>
          </a:xfrm>
          <a:prstGeom prst="flowChartExtract">
            <a:avLst/>
          </a:prstGeom>
          <a:solidFill>
            <a:srgbClr val="E29717"/>
          </a:solidFill>
          <a:ln>
            <a:solidFill>
              <a:srgbClr val="E29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מלבן 46"/>
          <p:cNvSpPr/>
          <p:nvPr/>
        </p:nvSpPr>
        <p:spPr>
          <a:xfrm>
            <a:off x="1724147" y="724080"/>
            <a:ext cx="612000" cy="61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8" name="אליפסה 47"/>
          <p:cNvSpPr/>
          <p:nvPr/>
        </p:nvSpPr>
        <p:spPr>
          <a:xfrm>
            <a:off x="5203947" y="724080"/>
            <a:ext cx="612000" cy="612000"/>
          </a:xfrm>
          <a:prstGeom prst="ellipse">
            <a:avLst/>
          </a:prstGeom>
          <a:solidFill>
            <a:srgbClr val="96BC33"/>
          </a:solidFill>
          <a:ln>
            <a:solidFill>
              <a:srgbClr val="96B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משושה 48"/>
          <p:cNvSpPr/>
          <p:nvPr/>
        </p:nvSpPr>
        <p:spPr>
          <a:xfrm>
            <a:off x="6943847" y="724080"/>
            <a:ext cx="612000" cy="612000"/>
          </a:xfrm>
          <a:prstGeom prst="hexagon">
            <a:avLst/>
          </a:prstGeom>
          <a:solidFill>
            <a:srgbClr val="F15B66"/>
          </a:solidFill>
          <a:ln>
            <a:solidFill>
              <a:srgbClr val="F15B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1" name="מחומש משוכלל 50"/>
          <p:cNvSpPr/>
          <p:nvPr/>
        </p:nvSpPr>
        <p:spPr>
          <a:xfrm>
            <a:off x="10413003" y="724080"/>
            <a:ext cx="612000" cy="612000"/>
          </a:xfrm>
          <a:prstGeom prst="pentagon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2" name="מלבן 51"/>
          <p:cNvSpPr/>
          <p:nvPr/>
        </p:nvSpPr>
        <p:spPr>
          <a:xfrm>
            <a:off x="1509528" y="944796"/>
            <a:ext cx="1079338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ROB</a:t>
            </a:r>
            <a:endParaRPr lang="he-IL" sz="2400" b="1" cap="none" spc="0" dirty="0">
              <a:ln w="1016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3" name="מלבן 52"/>
          <p:cNvSpPr/>
          <p:nvPr/>
        </p:nvSpPr>
        <p:spPr>
          <a:xfrm>
            <a:off x="3242023" y="944796"/>
            <a:ext cx="1079338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FLY</a:t>
            </a:r>
            <a:endParaRPr lang="he-IL" sz="2400" b="1" cap="none" spc="0" dirty="0">
              <a:ln w="1016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5" name="מלבן 54"/>
          <p:cNvSpPr/>
          <p:nvPr/>
        </p:nvSpPr>
        <p:spPr>
          <a:xfrm>
            <a:off x="4973626" y="944796"/>
            <a:ext cx="1079338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GRE</a:t>
            </a:r>
            <a:endParaRPr lang="he-IL" sz="2400" b="1" cap="none" spc="0" dirty="0">
              <a:ln w="1016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6" name="מלבן 55"/>
          <p:cNvSpPr/>
          <p:nvPr/>
        </p:nvSpPr>
        <p:spPr>
          <a:xfrm>
            <a:off x="6706121" y="944796"/>
            <a:ext cx="1079338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CNC</a:t>
            </a:r>
            <a:endParaRPr lang="he-IL" sz="2400" b="1" cap="none" spc="0" dirty="0">
              <a:ln w="1016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7" name="מלבן 56"/>
          <p:cNvSpPr/>
          <p:nvPr/>
        </p:nvSpPr>
        <p:spPr>
          <a:xfrm>
            <a:off x="8466126" y="944796"/>
            <a:ext cx="1079338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CAR</a:t>
            </a:r>
            <a:endParaRPr lang="he-IL" sz="2400" b="1" cap="none" spc="0" dirty="0">
              <a:ln w="1016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8" name="מלבן 57"/>
          <p:cNvSpPr/>
          <p:nvPr/>
        </p:nvSpPr>
        <p:spPr>
          <a:xfrm>
            <a:off x="10198621" y="944796"/>
            <a:ext cx="1079338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PRO</a:t>
            </a:r>
            <a:endParaRPr lang="he-IL" sz="2400" b="1" cap="none" spc="0" dirty="0">
              <a:ln w="1016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0" name="Textfeld 39"/>
          <p:cNvSpPr txBox="1">
            <a:spLocks noChangeArrowheads="1"/>
          </p:cNvSpPr>
          <p:nvPr/>
        </p:nvSpPr>
        <p:spPr bwMode="auto">
          <a:xfrm>
            <a:off x="299121" y="4397938"/>
            <a:ext cx="6415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1400" dirty="0">
                <a:solidFill>
                  <a:srgbClr val="838383"/>
                </a:solidFill>
              </a:rPr>
              <a:t>Age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1400" dirty="0" smtClean="0">
                <a:solidFill>
                  <a:srgbClr val="838383"/>
                </a:solidFill>
              </a:rPr>
              <a:t>14-15</a:t>
            </a:r>
            <a:endParaRPr lang="de-DE" altLang="de-DE" sz="1400" dirty="0">
              <a:solidFill>
                <a:srgbClr val="8383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83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72"/>
            <a:ext cx="12194979" cy="6856327"/>
          </a:xfrm>
          <a:prstGeom prst="rect">
            <a:avLst/>
          </a:prstGeom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612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59" r="10047" b="18571"/>
          <a:stretch/>
        </p:blipFill>
        <p:spPr bwMode="auto">
          <a:xfrm>
            <a:off x="-77029" y="-114300"/>
            <a:ext cx="12269029" cy="697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-77029" y="5318760"/>
            <a:ext cx="7056949" cy="912018"/>
          </a:xfrm>
        </p:spPr>
        <p:txBody>
          <a:bodyPr/>
          <a:lstStyle/>
          <a:p>
            <a:r>
              <a:rPr lang="he-IL" dirty="0" smtClean="0"/>
              <a:t>לפרטים: (המרצה)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-15240" y="6230778"/>
            <a:ext cx="6370320" cy="627221"/>
          </a:xfrm>
        </p:spPr>
        <p:txBody>
          <a:bodyPr/>
          <a:lstStyle/>
          <a:p>
            <a:pPr marL="0" indent="0">
              <a:buNone/>
            </a:pPr>
            <a:r>
              <a:rPr lang="he-IL" smtClean="0"/>
              <a:t>מספר נייד/מייל אישי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1542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84</Words>
  <Application>Microsoft Office PowerPoint</Application>
  <PresentationFormat>מסך רחב</PresentationFormat>
  <Paragraphs>60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Consolas</vt:lpstr>
      <vt:lpstr>Copperplate Gothic Bold</vt:lpstr>
      <vt:lpstr>Times New Roman</vt:lpstr>
      <vt:lpstr>ערכת נושא Office</vt:lpstr>
      <vt:lpstr>מצגת של PowerPoint</vt:lpstr>
      <vt:lpstr>מצגת של PowerPoint</vt:lpstr>
      <vt:lpstr>מצגת של PowerPoint</vt:lpstr>
      <vt:lpstr>לפרטים: (המרצה)</vt:lpstr>
    </vt:vector>
  </TitlesOfParts>
  <Company>Yaron'S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rami1410</dc:creator>
  <cp:lastModifiedBy>rami1410</cp:lastModifiedBy>
  <cp:revision>20</cp:revision>
  <dcterms:created xsi:type="dcterms:W3CDTF">2018-04-01T19:29:53Z</dcterms:created>
  <dcterms:modified xsi:type="dcterms:W3CDTF">2018-04-01T21:46:22Z</dcterms:modified>
</cp:coreProperties>
</file>