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5" r:id="rId2"/>
    <p:sldId id="292" r:id="rId3"/>
    <p:sldId id="291" r:id="rId4"/>
    <p:sldId id="294" r:id="rId5"/>
    <p:sldId id="293" r:id="rId6"/>
    <p:sldId id="324" r:id="rId7"/>
    <p:sldId id="296" r:id="rId8"/>
    <p:sldId id="300" r:id="rId9"/>
    <p:sldId id="303" r:id="rId10"/>
    <p:sldId id="325" r:id="rId11"/>
    <p:sldId id="313" r:id="rId12"/>
    <p:sldId id="326" r:id="rId13"/>
    <p:sldId id="314" r:id="rId14"/>
    <p:sldId id="307" r:id="rId15"/>
    <p:sldId id="315" r:id="rId16"/>
    <p:sldId id="317" r:id="rId17"/>
    <p:sldId id="316" r:id="rId18"/>
    <p:sldId id="318" r:id="rId19"/>
    <p:sldId id="319" r:id="rId20"/>
    <p:sldId id="320" r:id="rId21"/>
    <p:sldId id="290" r:id="rId22"/>
    <p:sldId id="323" r:id="rId23"/>
  </p:sldIdLst>
  <p:sldSz cx="12190413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arela Round" panose="00000500000000000000" pitchFamily="2" charset="-79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h7XOlbIzQ9XQBGJ/L4r8tsx60J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3397C-91DA-4312-8BFB-C139EF1A1795}">
  <a:tblStyle styleId="{FE53397C-91DA-4312-8BFB-C139EF1A17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221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29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20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39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12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53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34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9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2" name="Google Shape;62;p22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fif"/><Relationship Id="rId11" Type="http://schemas.openxmlformats.org/officeDocument/2006/relationships/image" Target="../media/image10.jfif"/><Relationship Id="rId5" Type="http://schemas.openxmlformats.org/officeDocument/2006/relationships/image" Target="../media/image4.jfif"/><Relationship Id="rId10" Type="http://schemas.openxmlformats.org/officeDocument/2006/relationships/image" Target="../media/image9.jfif"/><Relationship Id="rId4" Type="http://schemas.openxmlformats.org/officeDocument/2006/relationships/image" Target="../media/image3.jfif"/><Relationship Id="rId9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1640909"/>
            <a:ext cx="12190413" cy="167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he-IL" sz="6000" dirty="0">
                <a:solidFill>
                  <a:schemeClr val="bg2"/>
                </a:solidFill>
                <a:latin typeface="Arial" panose="020B0604020202020204" pitchFamily="34" charset="0"/>
              </a:rPr>
              <a:t>אווירודינמיקה ומכניקת טיס </a:t>
            </a:r>
            <a:br>
              <a:rPr lang="he-IL" sz="600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he-IL" sz="6000" dirty="0">
                <a:solidFill>
                  <a:schemeClr val="bg2"/>
                </a:solidFill>
                <a:latin typeface="Arial" panose="020B0604020202020204" pitchFamily="34" charset="0"/>
              </a:rPr>
              <a:t>של רחפן</a:t>
            </a:r>
            <a:endParaRPr sz="6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subTitle" idx="1"/>
          </p:nvPr>
        </p:nvSpPr>
        <p:spPr>
          <a:xfrm>
            <a:off x="0" y="3398223"/>
            <a:ext cx="12190413" cy="70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00" lvl="0" indent="-342900">
              <a:spcAft>
                <a:spcPts val="600"/>
              </a:spcAft>
            </a:pPr>
            <a:r>
              <a:rPr lang="he-IL" sz="3600" dirty="0">
                <a:solidFill>
                  <a:schemeClr val="bg2"/>
                </a:solidFill>
                <a:latin typeface="Arial" panose="020B0604020202020204" pitchFamily="34" charset="0"/>
              </a:rPr>
              <a:t>איך רחפן עף ומתמרן?</a:t>
            </a:r>
            <a:endParaRPr sz="3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Google Shape;129;p4">
            <a:extLst>
              <a:ext uri="{FF2B5EF4-FFF2-40B4-BE49-F238E27FC236}">
                <a16:creationId xmlns:a16="http://schemas.microsoft.com/office/drawing/2014/main" id="{27AF14C2-5F78-4B0F-839B-D5038C652AE0}"/>
              </a:ext>
            </a:extLst>
          </p:cNvPr>
          <p:cNvSpPr txBox="1">
            <a:spLocks/>
          </p:cNvSpPr>
          <p:nvPr/>
        </p:nvSpPr>
        <p:spPr>
          <a:xfrm>
            <a:off x="0" y="4535816"/>
            <a:ext cx="12190413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None/>
              <a:defRPr sz="3200" b="1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</a:rPr>
              <a:t>רמי חדאד </a:t>
            </a:r>
          </a:p>
        </p:txBody>
      </p:sp>
    </p:spTree>
    <p:extLst>
      <p:ext uri="{BB962C8B-B14F-4D97-AF65-F5344CB8AC3E}">
        <p14:creationId xmlns:p14="http://schemas.microsoft.com/office/powerpoint/2010/main" val="287273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רחפנים - תזכורת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253470" y="903531"/>
            <a:ext cx="107596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400" b="1" kern="1200" dirty="0">
              <a:solidFill>
                <a:schemeClr val="tx1"/>
              </a:solidFill>
              <a:latin typeface="Varela Round" panose="00000500000000000000" charset="-79"/>
              <a:ea typeface="+mn-ea"/>
              <a:cs typeface="Varela Round" panose="00000500000000000000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רחפן הוא כלי טיס בלתי מאויש בעל שני מדחפים או יותר.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Quadcopter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 הוא רחפן עם 4 מדחפים – זהו הרחפן הכי שכיח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לכל מדחף יש מנוע נפרד ששולט על המהירות והכיוון שלו</a:t>
            </a:r>
          </a:p>
        </p:txBody>
      </p:sp>
      <p:pic>
        <p:nvPicPr>
          <p:cNvPr id="3076" name="Picture 4" descr="פרופלור | גיקטיים">
            <a:extLst>
              <a:ext uri="{FF2B5EF4-FFF2-40B4-BE49-F238E27FC236}">
                <a16:creationId xmlns:a16="http://schemas.microsoft.com/office/drawing/2014/main" id="{30E0E876-B7C2-4794-BA4A-B19B7B88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" y="37795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רחפן מומלץ למתחילים-בזק">
            <a:extLst>
              <a:ext uri="{FF2B5EF4-FFF2-40B4-BE49-F238E27FC236}">
                <a16:creationId xmlns:a16="http://schemas.microsoft.com/office/drawing/2014/main" id="{D333E2EE-CD90-4D0C-A09A-27D7E15C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04" y="35794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9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כוחות אווירודינמים על רחפן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573981" y="950665"/>
            <a:ext cx="107596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דחף – כוח דוחף (יכול לפעול בכל כיוון)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משקל</a:t>
            </a: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עילוי – מתנגד למשקל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(נזניח גרר לצורך פשטות)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מומנט</a:t>
            </a:r>
          </a:p>
          <a:p>
            <a:pPr algn="r" rtl="1"/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החוק השלישי של ניוטון ("חוק הפעולה והתגובה") טוען כי כאשר שני גופים נמצאים באינטראקציה של כוחות - הכוח אותו מפעיל גוף אחד על הגוף השני שווה והפוך בכיוונו לכוח שמפעיל הגוף השני על הגוף הראשון.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החוק הזה נכון גם למומנטים!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4FB34-32CE-493B-8D0A-09E3B42C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77" y="1217531"/>
            <a:ext cx="2933700" cy="1790700"/>
          </a:xfrm>
          <a:prstGeom prst="rect">
            <a:avLst/>
          </a:prstGeom>
        </p:spPr>
      </p:pic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3DEB25C4-CC17-4833-93F6-FF65D7BB86CC}"/>
              </a:ext>
            </a:extLst>
          </p:cNvPr>
          <p:cNvSpPr/>
          <p:nvPr/>
        </p:nvSpPr>
        <p:spPr>
          <a:xfrm>
            <a:off x="3506771" y="915873"/>
            <a:ext cx="848413" cy="6033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213BE8BE-3123-4DF5-919C-6713CB14E153}"/>
              </a:ext>
            </a:extLst>
          </p:cNvPr>
          <p:cNvSpPr/>
          <p:nvPr/>
        </p:nvSpPr>
        <p:spPr>
          <a:xfrm>
            <a:off x="2177591" y="2901971"/>
            <a:ext cx="1168924" cy="4666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650B415-59D6-47F6-85F8-C3ED909F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41" y="4692671"/>
            <a:ext cx="3010816" cy="11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11367-79CE-4CBB-9708-5B0FCC7A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0" y="1170992"/>
            <a:ext cx="3306346" cy="3413534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עיקרון פעולת הרחפן - תמרונים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4563189" y="1168894"/>
            <a:ext cx="665731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מנועים 1 + 4 מסתובבים עם כיוון השעון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מנועים 2 + 3 מסתובבים נגד כיוון השעון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כל המנועים מסתובבים במהירות שווה</a:t>
            </a: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נוצר מאזן מומנטים שמאזנים את הרחפן, כל שהוא לא יסתובב.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1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כאשר המדחפים מסתובבים יחד הם מפעילים כוח על האוויר, שמפעיל כוח חזרה ויוצר עילוי.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3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11367-79CE-4CBB-9708-5B0FCC7A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6" y="689974"/>
            <a:ext cx="3090904" cy="31911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DA0AC-10F7-47EA-934E-8A81D801B5C1}"/>
              </a:ext>
            </a:extLst>
          </p:cNvPr>
          <p:cNvGrpSpPr/>
          <p:nvPr/>
        </p:nvGrpSpPr>
        <p:grpSpPr>
          <a:xfrm>
            <a:off x="2556314" y="3863364"/>
            <a:ext cx="2857500" cy="2576901"/>
            <a:chOff x="2970160" y="3985452"/>
            <a:chExt cx="2857500" cy="2576901"/>
          </a:xfrm>
        </p:grpSpPr>
        <p:pic>
          <p:nvPicPr>
            <p:cNvPr id="3074" name="Picture 2" descr="How to Draw a Drone step by step|Easy Drawing Tutorial - YouTube">
              <a:extLst>
                <a:ext uri="{FF2B5EF4-FFF2-40B4-BE49-F238E27FC236}">
                  <a16:creationId xmlns:a16="http://schemas.microsoft.com/office/drawing/2014/main" id="{EA765406-AA1F-4515-9186-7309AA0B7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160" y="4655258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229FFEC-C436-4010-883A-08EF6E070E6E}"/>
                </a:ext>
              </a:extLst>
            </p:cNvPr>
            <p:cNvSpPr/>
            <p:nvPr/>
          </p:nvSpPr>
          <p:spPr>
            <a:xfrm rot="10800000">
              <a:off x="4207784" y="4263246"/>
              <a:ext cx="391471" cy="416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B75BCD2-08CC-489B-B88A-BD0D4A3A742E}"/>
                </a:ext>
              </a:extLst>
            </p:cNvPr>
            <p:cNvSpPr/>
            <p:nvPr/>
          </p:nvSpPr>
          <p:spPr>
            <a:xfrm>
              <a:off x="4207784" y="6047316"/>
              <a:ext cx="391471" cy="416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085FE0-B302-49D8-85CB-57757D467E70}"/>
                </a:ext>
              </a:extLst>
            </p:cNvPr>
            <p:cNvSpPr txBox="1"/>
            <p:nvPr/>
          </p:nvSpPr>
          <p:spPr>
            <a:xfrm>
              <a:off x="3974162" y="3985452"/>
              <a:ext cx="3914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/>
                <a:t>L</a:t>
              </a:r>
              <a:endParaRPr lang="he-IL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FE5F5-F58A-4B56-8212-FFB597FC2E8D}"/>
                </a:ext>
              </a:extLst>
            </p:cNvPr>
            <p:cNvSpPr txBox="1"/>
            <p:nvPr/>
          </p:nvSpPr>
          <p:spPr>
            <a:xfrm>
              <a:off x="3774477" y="6100688"/>
              <a:ext cx="3914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/>
                <a:t>W</a:t>
              </a:r>
              <a:endParaRPr lang="he-IL" sz="2400" dirty="0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עיקרון פעולת הרחפן - תמרונים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4676311" y="950665"/>
            <a:ext cx="6657316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כל המנועים מסתובבים במהירות שווה.</a:t>
            </a:r>
          </a:p>
          <a:p>
            <a:pPr algn="r" rtl="1"/>
            <a:endParaRPr lang="he-IL" sz="3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ככל שנגדיל את מהירות המנועי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ם העילוי יגדל והרחפן יעלה.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כאשר נקטין את מהירות המנועי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ם הרחפן ירד.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כאשר המהירות תייצר עילוי שיאזן את המשקל בדיוק – נרחף במקום! (החוק הראשון של ניוטון)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מאזן מומנטים נשמר ככה שלא נסתובב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5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uring Machine Company » Blog Archive » Pitch, Roll, and Yaw">
            <a:extLst>
              <a:ext uri="{FF2B5EF4-FFF2-40B4-BE49-F238E27FC236}">
                <a16:creationId xmlns:a16="http://schemas.microsoft.com/office/drawing/2014/main" id="{5CE7F256-51E3-4E91-BAAD-FE6498D95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5"/>
          <a:stretch/>
        </p:blipFill>
        <p:spPr bwMode="auto">
          <a:xfrm>
            <a:off x="5147035" y="4373526"/>
            <a:ext cx="2986139" cy="2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E4C5221-0E9F-4F5A-82D1-AF5E887C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6" y="1044780"/>
            <a:ext cx="3925995" cy="25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Google Shape;183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תמרונים של כלי טיס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4" name="Google Shape;184;p9"/>
          <p:cNvSpPr>
            <a:spLocks noGrp="1"/>
          </p:cNvSpPr>
          <p:nvPr>
            <p:ph type="pic" idx="2"/>
          </p:nvPr>
        </p:nvSpPr>
        <p:spPr>
          <a:xfrm>
            <a:off x="4242060" y="1088244"/>
            <a:ext cx="7207678" cy="40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תמרונים נוספים שכלי טיס מבצעים:</a:t>
            </a:r>
          </a:p>
          <a:p>
            <a:pPr marL="0" lvl="0" indent="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למטוס אפשרות תנועה סביב שלוש צירי תנועה.</a:t>
            </a:r>
            <a:b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</a:b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עלרוד (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Pitch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) – הציר המקביל לכנפיים, הרמת והורדת אף.</a:t>
            </a: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גלגול (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Roll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) – ציר האורך של המטוס המקשר בין הזנב לחרטום.</a:t>
            </a: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סבסוב (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Yaw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) – עובר במרכז המטוס וניצב לשני הצירים האחרים.</a:t>
            </a:r>
          </a:p>
        </p:txBody>
      </p:sp>
      <p:pic>
        <p:nvPicPr>
          <p:cNvPr id="1026" name="Picture 2" descr="Aircraft principal axes - Wikipedia">
            <a:extLst>
              <a:ext uri="{FF2B5EF4-FFF2-40B4-BE49-F238E27FC236}">
                <a16:creationId xmlns:a16="http://schemas.microsoft.com/office/drawing/2014/main" id="{A9BA9A0F-0243-4ED5-A7DA-9FBA01DA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7" y="3991354"/>
            <a:ext cx="3252454" cy="24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5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עיקרון פעולת הרחפן - תמרונים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4298623" y="950665"/>
            <a:ext cx="70350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עלרוד –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Pitch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הרמה או הורדת אף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בשביל להוריד את העף נסובב את שני המנועים האח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וריים מהר יותר מהקדמיים.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עילוי מאחורה יגדל לעומת הקדימה וחלק האחורי של הרחפן יעלה, ככה שנקבל הורדת אף.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כיוון העילוי נוטה בזווית, וחלק יתרגם לדחף קדימה!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נוכל לזוז אחורה לפי אותו עקרון בעזרת הרמת האף</a:t>
            </a: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מאזן מומנטים נשמר ככה שלא נסתובב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ניתן לזוז קידמה/אחורה בעזרת עלרוד!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</a:rPr>
              <a:t>חסר סרטון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505AC-B38D-4C25-87B2-E1A424835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8" y="823612"/>
            <a:ext cx="3635055" cy="3193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BC253-5D95-4524-B067-7CF72BA5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2" y="4143722"/>
            <a:ext cx="4143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עיקרון פעולת הרחפן - תמרונים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4298623" y="950665"/>
            <a:ext cx="70350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גלגול –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Roll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גלגול ימינה או שמאלה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בשביל להתגלגל שמאלה נסובב את שני המנועים הימניים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 מהר יותר מהשמאליים.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העילוי מימין יגדל לעומת שמאל וחלק הימני של הרחפן יעלה, ככה שנקבל גלגול שמאלה.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כיוון העילוי נוטה בזווית, וחלק יתרגם לדחף שמאלה!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נוכל לזוז ימינה לפי אותו העיקרון בעזרת גלגול ימינה</a:t>
            </a: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מאזן מומנטים נשמר ככה שלא נסתובב</a:t>
            </a:r>
          </a:p>
          <a:p>
            <a:pPr algn="r" rtl="1"/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ניתן לזוז ימינה ושמאלה בעזרת תמרון גלגול!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9A2E1-FDBA-4E4A-AA0E-F2A06CB3C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4" y="1032381"/>
            <a:ext cx="3513124" cy="29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347CEB-296E-4D1F-9415-768C71F6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6" y="823612"/>
            <a:ext cx="4061812" cy="379508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עיקרון פעולת הרחפן - תמרונים</a:t>
            </a:r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4298623" y="950665"/>
            <a:ext cx="70350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סיבסוב –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yaw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סיבוב כיוון הרחפן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בשביל לסובב את הרחפן שמואלה נסובב את מנוע 1 ו 4 מהר יותר ממנוע 2 ו 3.</a:t>
            </a: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חוסר איזון המומנט – הגוף ירצה להסתובב בכיוון מנוגד למדחפים המהירים לפי החוק השלישי של ניוטון.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נוכל להסתובב ימינה בעזרת הגדלת מהירות המנועים ההופכיים עם אותו העיקרון</a:t>
            </a: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r" rtl="1"/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</a:rPr>
              <a:t>חסר סרטון</a:t>
            </a:r>
          </a:p>
        </p:txBody>
      </p:sp>
    </p:spTree>
    <p:extLst>
      <p:ext uri="{BB962C8B-B14F-4D97-AF65-F5344CB8AC3E}">
        <p14:creationId xmlns:p14="http://schemas.microsoft.com/office/powerpoint/2010/main" val="82276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עיקרון פעולת הרחפן - סיכום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4" name="Google Shape;184;p9"/>
          <p:cNvSpPr>
            <a:spLocks noGrp="1"/>
          </p:cNvSpPr>
          <p:nvPr>
            <p:ph type="pic" idx="2"/>
          </p:nvPr>
        </p:nvSpPr>
        <p:spPr>
          <a:xfrm>
            <a:off x="5957740" y="898625"/>
            <a:ext cx="5507504" cy="352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e-IL" sz="2400" b="1" u="sng" dirty="0">
                <a:solidFill>
                  <a:srgbClr val="202122"/>
                </a:solidFill>
                <a:latin typeface="Arial" panose="020B0604020202020204" pitchFamily="34" charset="0"/>
              </a:rPr>
              <a:t>תמרונים שרחפן מבצע:</a:t>
            </a: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מצערת שולט על גובה הרחפן </a:t>
            </a: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עלרוד שולט על טיסה קדימה או אחורה</a:t>
            </a: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גלגול שולט על טיסה ימינה או שמאלה</a:t>
            </a:r>
          </a:p>
          <a:p>
            <a:pPr marL="342900" lvl="0" indent="-3429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סבסוב שולט על סיבוב נגד כיוון השעון או איתו</a:t>
            </a: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he-IL" sz="2800" dirty="0">
              <a:solidFill>
                <a:schemeClr val="tx1"/>
              </a:solidFill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B4E14-E7A0-4903-86E3-A071BF80E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6" y="1116694"/>
            <a:ext cx="5261464" cy="4026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B1A16-380A-4868-974E-1692811E9EA2}"/>
              </a:ext>
            </a:extLst>
          </p:cNvPr>
          <p:cNvSpPr txBox="1"/>
          <p:nvPr/>
        </p:nvSpPr>
        <p:spPr>
          <a:xfrm>
            <a:off x="573728" y="5436155"/>
            <a:ext cx="59590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בהפעלת רחפן ע"י מפעיל - פקודות תמרון ניתנות דרך סטיק בשלט</a:t>
            </a:r>
          </a:p>
        </p:txBody>
      </p:sp>
      <p:pic>
        <p:nvPicPr>
          <p:cNvPr id="7" name="Picture 4" descr="Touring Machine Company » Blog Archive » Pitch, Roll, and Yaw">
            <a:extLst>
              <a:ext uri="{FF2B5EF4-FFF2-40B4-BE49-F238E27FC236}">
                <a16:creationId xmlns:a16="http://schemas.microsoft.com/office/drawing/2014/main" id="{E86F984A-C3B8-44C7-81AB-3251003F1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5"/>
          <a:stretch/>
        </p:blipFill>
        <p:spPr bwMode="auto">
          <a:xfrm>
            <a:off x="6702457" y="4364122"/>
            <a:ext cx="2986139" cy="2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יציבות אווירודינמית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4" name="Google Shape;184;p9"/>
          <p:cNvSpPr>
            <a:spLocks noGrp="1"/>
          </p:cNvSpPr>
          <p:nvPr>
            <p:ph type="pic" idx="2"/>
          </p:nvPr>
        </p:nvSpPr>
        <p:spPr>
          <a:xfrm>
            <a:off x="707010" y="1195754"/>
            <a:ext cx="10814430" cy="54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Clr>
                <a:srgbClr val="000000"/>
              </a:buClr>
              <a:buSzTx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כלי טייס יציב = בהופעת הפרעה הכלי ישאף לחזור למצב המקורי. כלומר תגובת המטוס תיצור שינויים שיגרמו למטוס לחזור למצב של איזון מחודש ללא התערבות.</a:t>
            </a:r>
          </a:p>
          <a:p>
            <a:pPr marL="0" indent="0" fontAlgn="base">
              <a:spcBef>
                <a:spcPts val="0"/>
              </a:spcBef>
              <a:buClr>
                <a:srgbClr val="000000"/>
              </a:buClr>
              <a:buSzTx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יציבות קשורה באופן ישיר עם תכונות הניהוג של כלי הטיס. </a:t>
            </a: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he-IL" sz="2800" b="1" kern="1200" dirty="0">
              <a:solidFill>
                <a:schemeClr val="tx1"/>
              </a:solidFill>
              <a:latin typeface="Varela Round" panose="00000500000000000000" charset="-79"/>
              <a:ea typeface="+mn-ea"/>
              <a:cs typeface="Varela Round" panose="00000500000000000000" charset="-79"/>
            </a:endParaRP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he-IL" sz="2800" b="1" kern="1200" dirty="0">
              <a:solidFill>
                <a:schemeClr val="tx1"/>
              </a:solidFill>
              <a:latin typeface="Varela Round" panose="00000500000000000000" charset="-79"/>
              <a:ea typeface="+mn-ea"/>
              <a:cs typeface="Varela Round" panose="00000500000000000000" charset="-79"/>
            </a:endParaRP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e-IL" sz="2800" b="1" dirty="0">
                <a:solidFill>
                  <a:srgbClr val="FF0000"/>
                </a:solidFill>
                <a:latin typeface="Arial" panose="020B0604020202020204" pitchFamily="34" charset="0"/>
              </a:rPr>
              <a:t>רחפנים הם בלתי יציבים מבחינה אווירודינמית 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בהשוואה לסוגי כטב"מים (כלי טיס בלתי – מאוישים) אחרים.</a:t>
            </a: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רחפן רגיש מאוד לפקודת מפעיל ויכול להיכנס מהר מאוד למצב של התבדרות שיוציא את הכלי מידי טיסה נשלטת. </a:t>
            </a:r>
          </a:p>
        </p:txBody>
      </p:sp>
      <p:pic>
        <p:nvPicPr>
          <p:cNvPr id="4" name="Picture 4" descr="פרופלור | גיקטיים">
            <a:extLst>
              <a:ext uri="{FF2B5EF4-FFF2-40B4-BE49-F238E27FC236}">
                <a16:creationId xmlns:a16="http://schemas.microsoft.com/office/drawing/2014/main" id="{D3790D1D-840B-4945-8020-E0931495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" y="2714920"/>
            <a:ext cx="1621620" cy="10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0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07F291-94A7-4E02-AC39-77BF88ABB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  <a:sym typeface="Arial"/>
              </a:rPr>
              <a:t>מפת נושאי השיעור</a:t>
            </a:r>
          </a:p>
        </p:txBody>
      </p:sp>
      <p:sp>
        <p:nvSpPr>
          <p:cNvPr id="4" name="Google Shape;142;p6">
            <a:extLst>
              <a:ext uri="{FF2B5EF4-FFF2-40B4-BE49-F238E27FC236}">
                <a16:creationId xmlns:a16="http://schemas.microsoft.com/office/drawing/2014/main" id="{9AAFA3D7-A824-4451-80AF-763013DF3D6F}"/>
              </a:ext>
            </a:extLst>
          </p:cNvPr>
          <p:cNvSpPr/>
          <p:nvPr/>
        </p:nvSpPr>
        <p:spPr>
          <a:xfrm>
            <a:off x="2518118" y="1493250"/>
            <a:ext cx="2891384" cy="135756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r>
              <a:rPr lang="he-IL" sz="3200" dirty="0">
                <a:solidFill>
                  <a:schemeClr val="bg1"/>
                </a:solidFill>
                <a:sym typeface="Varela Round"/>
              </a:rPr>
              <a:t>אווירודינמיקה של מדחפים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5" name="Google Shape;142;p6">
            <a:extLst>
              <a:ext uri="{FF2B5EF4-FFF2-40B4-BE49-F238E27FC236}">
                <a16:creationId xmlns:a16="http://schemas.microsoft.com/office/drawing/2014/main" id="{9F6DBB22-0F23-46B8-AB96-A4841D10B1F9}"/>
              </a:ext>
            </a:extLst>
          </p:cNvPr>
          <p:cNvSpPr/>
          <p:nvPr/>
        </p:nvSpPr>
        <p:spPr>
          <a:xfrm>
            <a:off x="2518118" y="3809590"/>
            <a:ext cx="2891384" cy="135756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buFont typeface="Arial"/>
              <a:buNone/>
            </a:pPr>
            <a:r>
              <a:rPr lang="he-IL" sz="3200" dirty="0">
                <a:solidFill>
                  <a:schemeClr val="bg1"/>
                </a:solidFill>
                <a:sym typeface="Varela Round"/>
              </a:rPr>
              <a:t>יציבות אווירודינמית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Google Shape;142;p6">
            <a:extLst>
              <a:ext uri="{FF2B5EF4-FFF2-40B4-BE49-F238E27FC236}">
                <a16:creationId xmlns:a16="http://schemas.microsoft.com/office/drawing/2014/main" id="{6B75EB21-8B53-493D-83E0-746D9A9F1B4D}"/>
              </a:ext>
            </a:extLst>
          </p:cNvPr>
          <p:cNvSpPr/>
          <p:nvPr/>
        </p:nvSpPr>
        <p:spPr>
          <a:xfrm>
            <a:off x="7329269" y="3809591"/>
            <a:ext cx="3094913" cy="135756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buFont typeface="Arial"/>
              <a:buNone/>
            </a:pPr>
            <a:r>
              <a:rPr lang="he-IL" sz="3200" dirty="0">
                <a:solidFill>
                  <a:schemeClr val="bg1"/>
                </a:solidFill>
                <a:sym typeface="Varela Round"/>
              </a:rPr>
              <a:t>תמרונים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7" name="Google Shape;142;p6">
            <a:extLst>
              <a:ext uri="{FF2B5EF4-FFF2-40B4-BE49-F238E27FC236}">
                <a16:creationId xmlns:a16="http://schemas.microsoft.com/office/drawing/2014/main" id="{730A2484-E7B6-4E94-B1FE-04CE76355207}"/>
              </a:ext>
            </a:extLst>
          </p:cNvPr>
          <p:cNvSpPr/>
          <p:nvPr/>
        </p:nvSpPr>
        <p:spPr>
          <a:xfrm>
            <a:off x="7329269" y="1418083"/>
            <a:ext cx="3094914" cy="135756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bg1"/>
                </a:solidFill>
                <a:sym typeface="Varela Round"/>
              </a:rPr>
              <a:t>אווירודינמיקה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הצורך בבקר אוטומטי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4" name="Google Shape;184;p9"/>
          <p:cNvSpPr>
            <a:spLocks noGrp="1"/>
          </p:cNvSpPr>
          <p:nvPr>
            <p:ph type="pic" idx="2"/>
          </p:nvPr>
        </p:nvSpPr>
        <p:spPr>
          <a:xfrm>
            <a:off x="791852" y="1195754"/>
            <a:ext cx="10729588" cy="549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על מנת לשמור על תנועה יציבה, רחפנים נשלטים על ידי בקר טיסה, או לוח בקרה. </a:t>
            </a:r>
          </a:p>
          <a:p>
            <a:pPr indent="-45720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זהו בעצם המוח של הרחפן שמקבל מדידות סנסורים (גירוסקופים, מדי תאוצה ולעיתים גם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GPS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) ופקודות מפעיל, ושולט במנועים בהתאם.</a:t>
            </a:r>
          </a:p>
          <a:p>
            <a:pPr lvl="0" indent="-45720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בקר הטיסה כולל אלגוריתם ששומר על דיוק מצב הטיסה וכיוונה, להקלה על המפעיל (או אפילו לטיסה ללא מפעיל).</a:t>
            </a: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he-IL" sz="2800" b="1" kern="1200" dirty="0">
              <a:solidFill>
                <a:schemeClr val="tx1"/>
              </a:solidFill>
              <a:latin typeface="Varela Round" panose="00000500000000000000" charset="-79"/>
              <a:ea typeface="+mn-ea"/>
              <a:cs typeface="Varela Round" panose="00000500000000000000" charset="-79"/>
            </a:endParaRPr>
          </a:p>
        </p:txBody>
      </p:sp>
      <p:sp>
        <p:nvSpPr>
          <p:cNvPr id="4" name="Google Shape;142;p6">
            <a:extLst>
              <a:ext uri="{FF2B5EF4-FFF2-40B4-BE49-F238E27FC236}">
                <a16:creationId xmlns:a16="http://schemas.microsoft.com/office/drawing/2014/main" id="{EFA70BB6-723E-4938-A4F4-F8AF5E2C6EB8}"/>
              </a:ext>
            </a:extLst>
          </p:cNvPr>
          <p:cNvSpPr/>
          <p:nvPr/>
        </p:nvSpPr>
        <p:spPr>
          <a:xfrm>
            <a:off x="2746379" y="4304677"/>
            <a:ext cx="3094914" cy="135756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bg1"/>
                </a:solidFill>
                <a:sym typeface="Varela Round"/>
              </a:rPr>
              <a:t>שליטה במנועים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5" name="Google Shape;142;p6">
            <a:extLst>
              <a:ext uri="{FF2B5EF4-FFF2-40B4-BE49-F238E27FC236}">
                <a16:creationId xmlns:a16="http://schemas.microsoft.com/office/drawing/2014/main" id="{C22365C3-24D4-49B0-89D7-0A21C7EC57DF}"/>
              </a:ext>
            </a:extLst>
          </p:cNvPr>
          <p:cNvSpPr/>
          <p:nvPr/>
        </p:nvSpPr>
        <p:spPr>
          <a:xfrm>
            <a:off x="6527991" y="4304676"/>
            <a:ext cx="3094914" cy="135756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bg1"/>
                </a:solidFill>
                <a:sym typeface="Varela Round"/>
              </a:rPr>
              <a:t>יציבות</a:t>
            </a:r>
            <a:endParaRPr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0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EDC602-6CA2-400A-9871-5DE141BD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3" cy="1314048"/>
          </a:xfrm>
        </p:spPr>
        <p:txBody>
          <a:bodyPr/>
          <a:lstStyle/>
          <a:p>
            <a:r>
              <a:rPr lang="he-IL" dirty="0"/>
              <a:t>לסיכום – </a:t>
            </a:r>
            <a:br>
              <a:rPr lang="he-IL" dirty="0"/>
            </a:br>
            <a:r>
              <a:rPr lang="he-IL" sz="3600" dirty="0">
                <a:solidFill>
                  <a:schemeClr val="bg2"/>
                </a:solidFill>
                <a:latin typeface="Arial" panose="020B0604020202020204" pitchFamily="34" charset="0"/>
                <a:sym typeface="Varela Round"/>
              </a:rPr>
              <a:t>אווירודינמיקה ומכניקת טיס של רחפן</a:t>
            </a:r>
            <a:endParaRPr lang="he-IL" dirty="0">
              <a:solidFill>
                <a:schemeClr val="bg2"/>
              </a:solidFill>
              <a:latin typeface="Arial" panose="020B0604020202020204" pitchFamily="34" charset="0"/>
              <a:sym typeface="Varela Round"/>
            </a:endParaRPr>
          </a:p>
        </p:txBody>
      </p:sp>
      <p:sp>
        <p:nvSpPr>
          <p:cNvPr id="3" name="Google Shape;184;p9">
            <a:extLst>
              <a:ext uri="{FF2B5EF4-FFF2-40B4-BE49-F238E27FC236}">
                <a16:creationId xmlns:a16="http://schemas.microsoft.com/office/drawing/2014/main" id="{9ACCB35B-4C89-4BA7-87FD-4D18F810FA27}"/>
              </a:ext>
            </a:extLst>
          </p:cNvPr>
          <p:cNvSpPr txBox="1">
            <a:spLocks/>
          </p:cNvSpPr>
          <p:nvPr/>
        </p:nvSpPr>
        <p:spPr>
          <a:xfrm>
            <a:off x="678730" y="1527142"/>
            <a:ext cx="10842710" cy="5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פיזיקה – לחץ, כוחות, חוקי ניוטון, מומנטים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אווירודינמיקה -  איך דברים עפים בעזרת כנפיים (עילוי), איך רחפן עף (עילוי ומומנטים)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תמרונים – עיקרון פעולת הרחפן: השליטה בתנועת הטיסה של הרחפן מושגת על ידי שינויי המהירות היחסיים בין המדחפים השונים, באופן המשפיע על הדחף והמומנט.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חוסר יציבות אווירודינמית של רחפנים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הצורך באלגוריתם בקר אוטומטי לשליטה במנועים וליציבות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he-IL" sz="2800" b="1" kern="1200" dirty="0">
              <a:solidFill>
                <a:schemeClr val="tx1"/>
              </a:solidFill>
              <a:latin typeface="Varela Round" panose="00000500000000000000" charset="-79"/>
              <a:ea typeface="+mn-ea"/>
              <a:cs typeface="Varela Round" panose="00000500000000000000" charset="-79"/>
            </a:endParaRPr>
          </a:p>
          <a:p>
            <a:pPr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</a:pPr>
            <a:endParaRPr lang="he-IL" sz="2800" dirty="0">
              <a:solidFill>
                <a:schemeClr val="tx1"/>
              </a:solidFill>
              <a:latin typeface="Varela Round" panose="00000500000000000000" charset="-79"/>
              <a:cs typeface="Varela Round" panose="000005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82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EDC602-6CA2-400A-9871-5DE141BD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3" cy="1314048"/>
          </a:xfrm>
        </p:spPr>
        <p:txBody>
          <a:bodyPr/>
          <a:lstStyle/>
          <a:p>
            <a:r>
              <a:rPr lang="he-IL" dirty="0"/>
              <a:t>מערך השיעור </a:t>
            </a:r>
            <a:r>
              <a:rPr lang="he-IL" sz="3200" dirty="0">
                <a:solidFill>
                  <a:schemeClr val="bg2"/>
                </a:solidFill>
                <a:latin typeface="Arial" panose="020B0604020202020204" pitchFamily="34" charset="0"/>
              </a:rPr>
              <a:t>- אווירודינמיקה ומכניקת טיס של רחפן </a:t>
            </a:r>
            <a:endParaRPr lang="he-IL" sz="3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Google Shape;184;p9">
            <a:extLst>
              <a:ext uri="{FF2B5EF4-FFF2-40B4-BE49-F238E27FC236}">
                <a16:creationId xmlns:a16="http://schemas.microsoft.com/office/drawing/2014/main" id="{9ACCB35B-4C89-4BA7-87FD-4D18F810FA27}"/>
              </a:ext>
            </a:extLst>
          </p:cNvPr>
          <p:cNvSpPr txBox="1">
            <a:spLocks/>
          </p:cNvSpPr>
          <p:nvPr/>
        </p:nvSpPr>
        <p:spPr>
          <a:xfrm>
            <a:off x="673851" y="1150071"/>
            <a:ext cx="10842710" cy="493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פתיחה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אווירודינמיקה באופן כללי (של כנף) – כוחות אווירודינמים עם דגש על עילוי.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הצגת מדחפים ורחפנים + הסבר על אווירודינמיקה של רחפנים (עם דגש על מומנטים).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איך מבצעים תמרונים – עיקרון פעולת הרחפן: לעלות, לרדת, ריחוף, ימינה, שמאלה, קידמה, אחורה.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חוסר יציבות אווירודינמית של רחפנים.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הצורך באלגוריתם בקר אוטומטי לשליטה במנועים וליציבות.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סיכום</a:t>
            </a:r>
          </a:p>
          <a:p>
            <a:pPr marL="457200" indent="-457200" algn="just" rtl="1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he-IL" sz="2800" b="1" kern="1200" dirty="0">
              <a:solidFill>
                <a:schemeClr val="tx1"/>
              </a:solidFill>
              <a:latin typeface="Varela Round" panose="00000500000000000000" charset="-79"/>
              <a:ea typeface="+mn-ea"/>
              <a:cs typeface="Varela Round" panose="00000500000000000000" charset="-79"/>
            </a:endParaRPr>
          </a:p>
          <a:p>
            <a:pPr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</a:pPr>
            <a:endParaRPr lang="he-IL" sz="2800" dirty="0">
              <a:solidFill>
                <a:schemeClr val="tx1"/>
              </a:solidFill>
              <a:latin typeface="Varela Round" panose="00000500000000000000" charset="-79"/>
              <a:cs typeface="Varela Round" panose="000005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86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- up of a helicopter&#10;&#10;Description automatically generated with medium confidence">
            <a:extLst>
              <a:ext uri="{FF2B5EF4-FFF2-40B4-BE49-F238E27FC236}">
                <a16:creationId xmlns:a16="http://schemas.microsoft.com/office/drawing/2014/main" id="{6E0891F4-0426-4962-B86F-6245EE69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850" y="2464048"/>
            <a:ext cx="2387190" cy="238719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המשפחה של כל הדברים שעפים</a:t>
            </a:r>
          </a:p>
        </p:txBody>
      </p:sp>
      <p:pic>
        <p:nvPicPr>
          <p:cNvPr id="4" name="Picture 3" descr="A picture containing mountain, glider, aircraft, outdoor&#10;&#10;Description automatically generated">
            <a:extLst>
              <a:ext uri="{FF2B5EF4-FFF2-40B4-BE49-F238E27FC236}">
                <a16:creationId xmlns:a16="http://schemas.microsoft.com/office/drawing/2014/main" id="{C4D9630D-C67C-4E09-9411-5E5A2834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72" y="4474518"/>
            <a:ext cx="2466975" cy="1847850"/>
          </a:xfrm>
          <a:prstGeom prst="rect">
            <a:avLst/>
          </a:prstGeom>
        </p:spPr>
      </p:pic>
      <p:pic>
        <p:nvPicPr>
          <p:cNvPr id="8" name="Picture 7" descr="A missile in the air&#10;&#10;Description automatically generated with medium confidence">
            <a:extLst>
              <a:ext uri="{FF2B5EF4-FFF2-40B4-BE49-F238E27FC236}">
                <a16:creationId xmlns:a16="http://schemas.microsoft.com/office/drawing/2014/main" id="{5F042CBE-EBC0-448B-8D51-CF968BDB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57" y="814729"/>
            <a:ext cx="2847975" cy="1609725"/>
          </a:xfrm>
          <a:prstGeom prst="rect">
            <a:avLst/>
          </a:prstGeom>
        </p:spPr>
      </p:pic>
      <p:pic>
        <p:nvPicPr>
          <p:cNvPr id="14" name="Picture 13" descr="A couple of jets fly through the air&#10;&#10;Description automatically generated with medium confidence">
            <a:extLst>
              <a:ext uri="{FF2B5EF4-FFF2-40B4-BE49-F238E27FC236}">
                <a16:creationId xmlns:a16="http://schemas.microsoft.com/office/drawing/2014/main" id="{63B3190E-65F1-4F23-B77E-F2BDBB5D6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3" y="814729"/>
            <a:ext cx="2847975" cy="1609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7C11BB-37D1-4B90-ACE8-0EF47F8A0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211" y="4829566"/>
            <a:ext cx="3028950" cy="1514475"/>
          </a:xfrm>
          <a:prstGeom prst="rect">
            <a:avLst/>
          </a:prstGeom>
        </p:spPr>
      </p:pic>
      <p:pic>
        <p:nvPicPr>
          <p:cNvPr id="18" name="Picture 17" descr="A helicopter in the air&#10;&#10;Description automatically generated with medium confidence">
            <a:extLst>
              <a:ext uri="{FF2B5EF4-FFF2-40B4-BE49-F238E27FC236}">
                <a16:creationId xmlns:a16="http://schemas.microsoft.com/office/drawing/2014/main" id="{EECF842A-404F-432A-A547-A462B9B7D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644" y="4505822"/>
            <a:ext cx="2724150" cy="1676400"/>
          </a:xfrm>
          <a:prstGeom prst="rect">
            <a:avLst/>
          </a:prstGeom>
        </p:spPr>
      </p:pic>
      <p:pic>
        <p:nvPicPr>
          <p:cNvPr id="20" name="Picture 19" descr="A bird flying in the sky&#10;&#10;Description automatically generated">
            <a:extLst>
              <a:ext uri="{FF2B5EF4-FFF2-40B4-BE49-F238E27FC236}">
                <a16:creationId xmlns:a16="http://schemas.microsoft.com/office/drawing/2014/main" id="{AEB13DDA-8770-4A7D-B454-F5ADC4741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550" y="891768"/>
            <a:ext cx="3036891" cy="1700659"/>
          </a:xfrm>
          <a:prstGeom prst="rect">
            <a:avLst/>
          </a:prstGeom>
        </p:spPr>
      </p:pic>
      <p:pic>
        <p:nvPicPr>
          <p:cNvPr id="24" name="Picture 23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1A257A39-B1A6-4761-A97A-74B4686686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5767" y="2877489"/>
            <a:ext cx="2643749" cy="1692000"/>
          </a:xfrm>
          <a:prstGeom prst="rect">
            <a:avLst/>
          </a:prstGeom>
        </p:spPr>
      </p:pic>
      <p:pic>
        <p:nvPicPr>
          <p:cNvPr id="26" name="Picture 25" descr="A picture containing outdoor, sky, ground, weapon&#10;&#10;Description automatically generated">
            <a:extLst>
              <a:ext uri="{FF2B5EF4-FFF2-40B4-BE49-F238E27FC236}">
                <a16:creationId xmlns:a16="http://schemas.microsoft.com/office/drawing/2014/main" id="{FF5A8738-F508-4A5E-BF15-969074E6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134" y="2617413"/>
            <a:ext cx="2699596" cy="1692000"/>
          </a:xfrm>
          <a:prstGeom prst="rect">
            <a:avLst/>
          </a:prstGeom>
        </p:spPr>
      </p:pic>
      <p:pic>
        <p:nvPicPr>
          <p:cNvPr id="28" name="Picture 27" descr="A group of hot air balloons&#10;&#10;Description automatically generated with medium confidence">
            <a:extLst>
              <a:ext uri="{FF2B5EF4-FFF2-40B4-BE49-F238E27FC236}">
                <a16:creationId xmlns:a16="http://schemas.microsoft.com/office/drawing/2014/main" id="{F85B6399-7544-4D90-B612-EEE07D8CC3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2583" y="2592427"/>
            <a:ext cx="2542623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9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איך ציפור עפה?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24CDA24-15EC-4431-A16A-885921DA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0" y="920853"/>
            <a:ext cx="9643621" cy="4821811"/>
          </a:xfrm>
          <a:prstGeom prst="rect">
            <a:avLst/>
          </a:prstGeom>
        </p:spPr>
      </p:pic>
      <p:sp>
        <p:nvSpPr>
          <p:cNvPr id="15" name="תיבת טקסט 5">
            <a:extLst>
              <a:ext uri="{FF2B5EF4-FFF2-40B4-BE49-F238E27FC236}">
                <a16:creationId xmlns:a16="http://schemas.microsoft.com/office/drawing/2014/main" id="{31F719CF-F319-4A6D-B1FF-716B23B064B1}"/>
              </a:ext>
            </a:extLst>
          </p:cNvPr>
          <p:cNvSpPr txBox="1"/>
          <p:nvPr/>
        </p:nvSpPr>
        <p:spPr>
          <a:xfrm>
            <a:off x="942100" y="5839905"/>
            <a:ext cx="81981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“Baby Loves Aerospace Engineering”</a:t>
            </a:r>
            <a:r>
              <a:rPr lang="he-IL" sz="2400" dirty="0"/>
              <a:t> </a:t>
            </a:r>
            <a:r>
              <a:rPr lang="en-US" sz="2400" dirty="0"/>
              <a:t>By Ruth Spiro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59407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איך נוצר עילוי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B3DCF06-0C6C-4E34-9C90-FDB782B4B40B}"/>
              </a:ext>
            </a:extLst>
          </p:cNvPr>
          <p:cNvSpPr txBox="1"/>
          <p:nvPr/>
        </p:nvSpPr>
        <p:spPr>
          <a:xfrm>
            <a:off x="134802" y="3567357"/>
            <a:ext cx="33520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/>
              <a:t>דניאל ברנולי </a:t>
            </a:r>
            <a:r>
              <a:rPr lang="he-IL" sz="2000" dirty="0"/>
              <a:t>1700-1782</a:t>
            </a:r>
            <a:endParaRPr lang="he-IL" sz="2800" dirty="0"/>
          </a:p>
          <a:p>
            <a:pPr algn="ctr" rtl="1"/>
            <a:r>
              <a:rPr lang="he-IL" sz="2000" dirty="0"/>
              <a:t>מתמטיקאי ופיזיקאי שווייצרי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2D642-E8BC-428B-BE02-20CFE9AE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08" y="823612"/>
            <a:ext cx="4526815" cy="1148105"/>
          </a:xfrm>
          <a:prstGeom prst="rect">
            <a:avLst/>
          </a:prstGeom>
        </p:spPr>
      </p:pic>
      <p:pic>
        <p:nvPicPr>
          <p:cNvPr id="8" name="Picture 7" descr="A picture containing text, person, old, white&#10;&#10;Description automatically generated">
            <a:extLst>
              <a:ext uri="{FF2B5EF4-FFF2-40B4-BE49-F238E27FC236}">
                <a16:creationId xmlns:a16="http://schemas.microsoft.com/office/drawing/2014/main" id="{E72F284B-8718-486D-AF77-1F8CD5D0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7" y="761084"/>
            <a:ext cx="2041260" cy="2890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3563331" y="1803414"/>
            <a:ext cx="80296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/>
              <a:t>העיקרון מאחורי הנוסחה, קובע כי ככל שמהירות זרימתו של זורם (נוזל או גז) על גבי משטח גבוהה יותר, הזורם יפעיל פחות לחץ על המשטח.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כוח העילוי נובע, בין היתר, מהפרש הלחצים המופעלים על הגוף הנתון על־פי 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עקרון ברנולי.</a:t>
            </a:r>
          </a:p>
          <a:p>
            <a:pPr algn="r" rtl="1"/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כתוצאה מהפרשי המהירויות של האוויר מעל למשטח האווירודינמי, ובהשוואה למהירות התנועה שמתחת למשטח האווירודינמי, נוצר הפרש לחצים. הפרש לחצים זה הוא הגורם העיקרי ליצירת כוח העילוי.</a:t>
            </a:r>
          </a:p>
        </p:txBody>
      </p:sp>
      <p:sp>
        <p:nvSpPr>
          <p:cNvPr id="15" name="Google Shape;184;p9">
            <a:extLst>
              <a:ext uri="{FF2B5EF4-FFF2-40B4-BE49-F238E27FC236}">
                <a16:creationId xmlns:a16="http://schemas.microsoft.com/office/drawing/2014/main" id="{956E2A00-706D-4BE7-9934-6E379DA3D93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8379" y="1007251"/>
            <a:ext cx="2586815" cy="61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e-IL" sz="2800" b="1" dirty="0">
                <a:solidFill>
                  <a:srgbClr val="000000"/>
                </a:solidFill>
              </a:rPr>
              <a:t>משוואת ברנולי</a:t>
            </a:r>
          </a:p>
          <a:p>
            <a:pPr marL="0" lvl="0" indent="0"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sz="2800" dirty="0">
              <a:solidFill>
                <a:schemeClr val="tx1"/>
              </a:solidFill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AF53A58-A029-48BF-BDD7-BDF996DE9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31" y="4554173"/>
            <a:ext cx="2619375" cy="1743075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06180E7-DE10-4710-A997-4350DB165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4" y="2190586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איך נוצר עילוי</a:t>
            </a:r>
            <a:endParaRPr lang="he-IL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1432874" y="1131216"/>
            <a:ext cx="99452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b="1" dirty="0"/>
              <a:t>ניסוי בייתי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r" rtl="1"/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איחזו פיסת הנייר טואלט בשתי הידיים והציבו אותו מתחת לשפה התחתונה.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נשפו בקלות.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התוצאה – הנייר יתרומם למעלה!</a:t>
            </a:r>
          </a:p>
          <a:p>
            <a:pPr algn="r" rtl="1"/>
            <a:b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r" rtl="1"/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על־פי 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עקרון ברנולי.</a:t>
            </a:r>
          </a:p>
          <a:p>
            <a:pPr algn="r" rtl="1"/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06180E7-DE10-4710-A997-4350DB16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2" y="3997128"/>
            <a:ext cx="4142752" cy="1951021"/>
          </a:xfrm>
          <a:prstGeom prst="rect">
            <a:avLst/>
          </a:prstGeom>
        </p:spPr>
      </p:pic>
      <p:sp>
        <p:nvSpPr>
          <p:cNvPr id="14" name="Google Shape;142;p6">
            <a:extLst>
              <a:ext uri="{FF2B5EF4-FFF2-40B4-BE49-F238E27FC236}">
                <a16:creationId xmlns:a16="http://schemas.microsoft.com/office/drawing/2014/main" id="{63EAC9CA-B9C1-4688-82D8-6A5ABF25068E}"/>
              </a:ext>
            </a:extLst>
          </p:cNvPr>
          <p:cNvSpPr/>
          <p:nvPr/>
        </p:nvSpPr>
        <p:spPr>
          <a:xfrm>
            <a:off x="4965253" y="1634901"/>
            <a:ext cx="3094914" cy="113658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bg1"/>
                </a:solidFill>
                <a:sym typeface="Varela Round"/>
              </a:rPr>
              <a:t>נייר</a:t>
            </a:r>
            <a:r>
              <a:rPr lang="he-IL" sz="2400" b="1" i="0" u="none" strike="noStrike" cap="none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3200" dirty="0">
                <a:solidFill>
                  <a:schemeClr val="bg1"/>
                </a:solidFill>
                <a:sym typeface="Varela Round"/>
              </a:rPr>
              <a:t>טואלט</a:t>
            </a:r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17" name="Google Shape;142;p6">
            <a:extLst>
              <a:ext uri="{FF2B5EF4-FFF2-40B4-BE49-F238E27FC236}">
                <a16:creationId xmlns:a16="http://schemas.microsoft.com/office/drawing/2014/main" id="{5C81BFC2-1C17-4FA3-835E-C27F25EA6BA3}"/>
              </a:ext>
            </a:extLst>
          </p:cNvPr>
          <p:cNvSpPr/>
          <p:nvPr/>
        </p:nvSpPr>
        <p:spPr>
          <a:xfrm>
            <a:off x="9568205" y="4689836"/>
            <a:ext cx="1567819" cy="792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chemeClr val="bg1"/>
                </a:solidFill>
                <a:sym typeface="Varela Round"/>
              </a:rPr>
              <a:t>הפרש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chemeClr val="bg1"/>
                </a:solidFill>
                <a:sym typeface="Varela Round"/>
              </a:rPr>
              <a:t>מהירות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8" name="Google Shape;142;p6">
            <a:extLst>
              <a:ext uri="{FF2B5EF4-FFF2-40B4-BE49-F238E27FC236}">
                <a16:creationId xmlns:a16="http://schemas.microsoft.com/office/drawing/2014/main" id="{8C6C763D-3FBF-4193-8688-5A03AC63A4D6}"/>
              </a:ext>
            </a:extLst>
          </p:cNvPr>
          <p:cNvSpPr/>
          <p:nvPr/>
        </p:nvSpPr>
        <p:spPr>
          <a:xfrm>
            <a:off x="7382673" y="4689836"/>
            <a:ext cx="1567819" cy="792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chemeClr val="bg1"/>
                </a:solidFill>
                <a:sym typeface="Varela Round"/>
              </a:rPr>
              <a:t>הפרש</a:t>
            </a:r>
            <a:r>
              <a:rPr lang="he-IL" sz="2000" b="1" i="0" u="none" strike="noStrike" cap="none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chemeClr val="bg1"/>
                </a:solidFill>
                <a:sym typeface="Varela Round"/>
              </a:rPr>
              <a:t>לחצים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9" name="Google Shape;142;p6">
            <a:extLst>
              <a:ext uri="{FF2B5EF4-FFF2-40B4-BE49-F238E27FC236}">
                <a16:creationId xmlns:a16="http://schemas.microsoft.com/office/drawing/2014/main" id="{6BDC2512-9DF1-4DEF-AAB8-0B18C4DF54B4}"/>
              </a:ext>
            </a:extLst>
          </p:cNvPr>
          <p:cNvSpPr/>
          <p:nvPr/>
        </p:nvSpPr>
        <p:spPr>
          <a:xfrm>
            <a:off x="5211024" y="4689836"/>
            <a:ext cx="1567819" cy="792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chemeClr val="bg1"/>
                </a:solidFill>
                <a:sym typeface="Varela Round"/>
              </a:rPr>
              <a:t>עילוי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E873166-ABC2-49E7-83D5-3B3D03E23975}"/>
              </a:ext>
            </a:extLst>
          </p:cNvPr>
          <p:cNvSpPr/>
          <p:nvPr/>
        </p:nvSpPr>
        <p:spPr>
          <a:xfrm>
            <a:off x="8969346" y="4958499"/>
            <a:ext cx="523446" cy="24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19FF3394-FA13-4FD0-9C9B-3796E5D268AD}"/>
              </a:ext>
            </a:extLst>
          </p:cNvPr>
          <p:cNvSpPr/>
          <p:nvPr/>
        </p:nvSpPr>
        <p:spPr>
          <a:xfrm>
            <a:off x="6812094" y="4972639"/>
            <a:ext cx="523446" cy="24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30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כוחות אווירודינמיים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715383" y="3627877"/>
            <a:ext cx="107596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המשקל – 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– Wight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הוא הכוח הנוצר כתוצאה מכוח המשיכה של כדור הארץ.</a:t>
            </a:r>
            <a:b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דחף –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Thrust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– 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הוא הכוח שנוצר על ידי המנוע ומניע את המטוס קדימה.</a:t>
            </a:r>
            <a:b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עילוי –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Lift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– 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הכוח המחזיק את המטוס באוויר.</a:t>
            </a:r>
            <a:b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גרר –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Drag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– 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כוח התנגדות האוויר לתנועת המטוס בתוכו.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61CE38C-0DA6-4FDF-BDD2-B77297B5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16" y="1315039"/>
            <a:ext cx="4824337" cy="19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6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מדחפים</a:t>
            </a:r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573981" y="950665"/>
            <a:ext cx="107596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מדחף (פרופלור) הוא רכיב מכני הממיר תנועה סיבובית לדחף כדי להניע כלי רכב כגון: מטוס, אונייה, או צוללת, דרך תווך זורם (למשל מים או אוויר), על ידי סיבובי שני או יותר להבים מעוקלים סביב ציר מרכזי. </a:t>
            </a:r>
          </a:p>
          <a:p>
            <a:pPr algn="r" rtl="1"/>
            <a:endParaRPr lang="he-IL" sz="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/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בכלי טיס להבי המדחף פועלים כמו כנפיים מסתובבות. </a:t>
            </a:r>
          </a:p>
          <a:p>
            <a:pPr algn="r" rtl="1"/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הם מייצרים עילוי באמצעות היווצרות הפרש בלחץ האוויר על המשטח הקדמי לעומת המשטח האחורי של הלהבים (משוואת ברנולי) ועל ידי הנעת האוויר שבו הם פוגשים, אל אחורי המדחף.</a:t>
            </a:r>
          </a:p>
        </p:txBody>
      </p:sp>
      <p:pic>
        <p:nvPicPr>
          <p:cNvPr id="3074" name="Picture 2" descr="מדחף – ויקיפדיה">
            <a:extLst>
              <a:ext uri="{FF2B5EF4-FFF2-40B4-BE49-F238E27FC236}">
                <a16:creationId xmlns:a16="http://schemas.microsoft.com/office/drawing/2014/main" id="{CB4701EA-146D-459B-8A6B-D0AC5DC4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" y="442814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פרופלור | גיקטיים">
            <a:extLst>
              <a:ext uri="{FF2B5EF4-FFF2-40B4-BE49-F238E27FC236}">
                <a16:creationId xmlns:a16="http://schemas.microsoft.com/office/drawing/2014/main" id="{30E0E876-B7C2-4794-BA4A-B19B7B88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40" y="44393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9X6 פרופלור 3 להבים - טיסנים | מכוניות על שלט | רחפנים | מסוקים - טיסני דור">
            <a:extLst>
              <a:ext uri="{FF2B5EF4-FFF2-40B4-BE49-F238E27FC236}">
                <a16:creationId xmlns:a16="http://schemas.microsoft.com/office/drawing/2014/main" id="{FFA61364-1985-4F65-B4B5-A4AE94AD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61" y="4439385"/>
            <a:ext cx="236517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66A2D-6E69-4804-AC61-41AF8700F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523" y="4590858"/>
            <a:ext cx="2009104" cy="13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5F4E4-BCD0-4F98-B42E-04D3F19E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  <a:latin typeface="Arial" panose="020B0604020202020204" pitchFamily="34" charset="0"/>
                <a:cs typeface="Arial"/>
              </a:rPr>
              <a:t>מדחפים – זווית פסיעה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9BD2C-F4C4-420D-BBC5-EB4124BE7A7F}"/>
              </a:ext>
            </a:extLst>
          </p:cNvPr>
          <p:cNvSpPr txBox="1"/>
          <p:nvPr/>
        </p:nvSpPr>
        <p:spPr>
          <a:xfrm>
            <a:off x="766760" y="903531"/>
            <a:ext cx="102463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זווית פסיעה היא זווית התקפה של להב יחסית לסיבוב המדחף או זרימת אוויר.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זווית התקפה</a:t>
            </a:r>
            <a:r>
              <a:rPr lang="ar-SA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בכלי תעופה היא הזווית שבין מיתר של משטח אווירודינמי מסוים לבין כיוון הרוח היחסית בכיוונו</a:t>
            </a:r>
            <a:r>
              <a:rPr lang="ar-SA" sz="2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במילים אחרות</a:t>
            </a:r>
            <a:r>
              <a:rPr lang="ar-SA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זווית התקפה נמדדת בין המיתר לבין כיוון התקדמותו</a:t>
            </a:r>
            <a:r>
              <a:rPr lang="ar-SA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ברוב המקרים הרחפן הוא 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בעל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זווית פסיעה 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קבועה, בשונה ממסוק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שינוי זווית הפסיעה משנה את ה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עילוי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של הלהב, משפיע על העומס על הלהב והמאמץ על המנוע. </a:t>
            </a:r>
            <a:endParaRPr lang="he-IL" sz="18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 descr="פרופלור | גיקטיים">
            <a:extLst>
              <a:ext uri="{FF2B5EF4-FFF2-40B4-BE49-F238E27FC236}">
                <a16:creationId xmlns:a16="http://schemas.microsoft.com/office/drawing/2014/main" id="{30E0E876-B7C2-4794-BA4A-B19B7B88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46891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helicopter in the air&#10;&#10;Description automatically generated with medium confidence">
            <a:extLst>
              <a:ext uri="{FF2B5EF4-FFF2-40B4-BE49-F238E27FC236}">
                <a16:creationId xmlns:a16="http://schemas.microsoft.com/office/drawing/2014/main" id="{59D12740-36B3-4C2E-B914-9FBEABCC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62" y="4755858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688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11227</TotalTime>
  <Words>1220</Words>
  <Application>Microsoft Office PowerPoint</Application>
  <PresentationFormat>מותאם אישית</PresentationFormat>
  <Paragraphs>161</Paragraphs>
  <Slides>22</Slides>
  <Notes>5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Varela Round</vt:lpstr>
      <vt:lpstr>Calibri</vt:lpstr>
      <vt:lpstr>Arial</vt:lpstr>
      <vt:lpstr>ערכת נושא Office</vt:lpstr>
      <vt:lpstr>אווירודינמיקה ומכניקת טיס  של רחפן</vt:lpstr>
      <vt:lpstr>מפת נושאי השיעור</vt:lpstr>
      <vt:lpstr>המשפחה של כל הדברים שעפים</vt:lpstr>
      <vt:lpstr>איך ציפור עפה?</vt:lpstr>
      <vt:lpstr>איך נוצר עילוי</vt:lpstr>
      <vt:lpstr>איך נוצר עילוי</vt:lpstr>
      <vt:lpstr>כוחות אווירודינמיים</vt:lpstr>
      <vt:lpstr>מדחפים</vt:lpstr>
      <vt:lpstr>מדחפים – זווית פסיעה</vt:lpstr>
      <vt:lpstr>רחפנים - תזכורת</vt:lpstr>
      <vt:lpstr>כוחות אווירודינמים על רחפן</vt:lpstr>
      <vt:lpstr>עיקרון פעולת הרחפן - תמרונים</vt:lpstr>
      <vt:lpstr>עיקרון פעולת הרחפן - תמרונים</vt:lpstr>
      <vt:lpstr>תמרונים של כלי טיס</vt:lpstr>
      <vt:lpstr>עיקרון פעולת הרחפן - תמרונים</vt:lpstr>
      <vt:lpstr>עיקרון פעולת הרחפן - תמרונים</vt:lpstr>
      <vt:lpstr>עיקרון פעולת הרחפן - תמרונים</vt:lpstr>
      <vt:lpstr>עיקרון פעולת הרחפן - סיכום</vt:lpstr>
      <vt:lpstr>יציבות אווירודינמית</vt:lpstr>
      <vt:lpstr>הצורך בבקר אוטומטי</vt:lpstr>
      <vt:lpstr>לסיכום –  אווירודינמיקה ומכניקת טיס של רחפן</vt:lpstr>
      <vt:lpstr>מערך השיעור - אווירודינמיקה ומכניקת טיס של רחפן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השתלמות מתודיקה  מרצה: רמי חדאד  054-3100149</dc:title>
  <dc:creator>user</dc:creator>
  <cp:lastModifiedBy>Nisim Hadad</cp:lastModifiedBy>
  <cp:revision>102</cp:revision>
  <dcterms:created xsi:type="dcterms:W3CDTF">2020-03-15T19:13:03Z</dcterms:created>
  <dcterms:modified xsi:type="dcterms:W3CDTF">2021-02-04T13:42:02Z</dcterms:modified>
</cp:coreProperties>
</file>