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68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12DEEF-B930-45B0-A71B-CD0621F005CF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BC1E1F-9A5D-419C-9292-04E9B8FF4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23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C1E1F-9A5D-419C-9292-04E9B8FF471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94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04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93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25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45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37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40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03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24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1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12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55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777F-A448-4256-B7E9-4CD74B8D2928}" type="datetimeFigureOut">
              <a:rPr lang="es-MX" smtClean="0"/>
              <a:t>15/11/2018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F7D1-579C-4538-B2C8-E82F15BBBE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2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/>
          <p:cNvGrpSpPr/>
          <p:nvPr/>
        </p:nvGrpSpPr>
        <p:grpSpPr>
          <a:xfrm>
            <a:off x="3325820" y="2188293"/>
            <a:ext cx="3701037" cy="2930954"/>
            <a:chOff x="4586281" y="985682"/>
            <a:chExt cx="3701037" cy="2930954"/>
          </a:xfrm>
        </p:grpSpPr>
        <p:pic>
          <p:nvPicPr>
            <p:cNvPr id="59" name="Imagen 58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839"/>
            <a:stretch/>
          </p:blipFill>
          <p:spPr>
            <a:xfrm>
              <a:off x="4586281" y="985682"/>
              <a:ext cx="3701037" cy="2930954"/>
            </a:xfrm>
            <a:prstGeom prst="rect">
              <a:avLst/>
            </a:prstGeom>
          </p:spPr>
        </p:pic>
        <p:pic>
          <p:nvPicPr>
            <p:cNvPr id="61" name="Imagen 60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854" t="54194" r="1149" b="22464"/>
            <a:stretch/>
          </p:blipFill>
          <p:spPr>
            <a:xfrm rot="15949450">
              <a:off x="4514484" y="2884405"/>
              <a:ext cx="962143" cy="812880"/>
            </a:xfrm>
            <a:prstGeom prst="rect">
              <a:avLst/>
            </a:prstGeom>
          </p:spPr>
        </p:pic>
      </p:grp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6" r="-40" b="12897"/>
          <a:stretch/>
        </p:blipFill>
        <p:spPr>
          <a:xfrm>
            <a:off x="3831084" y="2202195"/>
            <a:ext cx="2563022" cy="2915085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outerShdw blurRad="50800" dist="50800" dir="5400000" sx="97000" sy="97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Rectángulo 3"/>
          <p:cNvSpPr/>
          <p:nvPr/>
        </p:nvSpPr>
        <p:spPr>
          <a:xfrm flipV="1">
            <a:off x="0" y="55081"/>
            <a:ext cx="7776000" cy="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0" y="116194"/>
            <a:ext cx="7776000" cy="10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 descr="logo conagua presentacione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28" y="0"/>
            <a:ext cx="1768272" cy="50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AutoShape 2" descr="rio color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07975" y="207051"/>
            <a:ext cx="6994729" cy="899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dirty="0" smtClean="0">
                <a:latin typeface="Soberana Titular"/>
                <a:cs typeface="Soberana Texto" charset="0"/>
              </a:rPr>
              <a:t>Estrategias para la sostenibilidad de la Cuenca del Río Bravo</a:t>
            </a:r>
            <a:endParaRPr lang="es-ES" sz="2400" b="1" dirty="0">
              <a:latin typeface="Soberana Texto" charset="0"/>
              <a:ea typeface="Soberana Texto" charset="0"/>
              <a:cs typeface="Soberana Texto" charset="0"/>
            </a:endParaRPr>
          </a:p>
        </p:txBody>
      </p:sp>
      <p:sp>
        <p:nvSpPr>
          <p:cNvPr id="18" name="AutoShape 16" descr="blob:https://web.whatsapp.com/2b2e67fa-8eb8-4189-8beb-13070da9997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14" name="Conector recto de flecha 31"/>
          <p:cNvCxnSpPr/>
          <p:nvPr/>
        </p:nvCxnSpPr>
        <p:spPr>
          <a:xfrm flipH="1" flipV="1">
            <a:off x="2400619" y="1536825"/>
            <a:ext cx="7620" cy="377625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2"/>
          <p:cNvSpPr txBox="1"/>
          <p:nvPr/>
        </p:nvSpPr>
        <p:spPr>
          <a:xfrm>
            <a:off x="3302393" y="5174579"/>
            <a:ext cx="73257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100" i="1" dirty="0" smtClean="0"/>
              <a:t>Afectaciones</a:t>
            </a:r>
            <a:endParaRPr lang="es-MX" sz="1100" i="1" dirty="0"/>
          </a:p>
        </p:txBody>
      </p:sp>
      <p:grpSp>
        <p:nvGrpSpPr>
          <p:cNvPr id="32" name="Grupo 13"/>
          <p:cNvGrpSpPr/>
          <p:nvPr/>
        </p:nvGrpSpPr>
        <p:grpSpPr>
          <a:xfrm>
            <a:off x="2232430" y="1527585"/>
            <a:ext cx="5788899" cy="3902529"/>
            <a:chOff x="5360724" y="3273090"/>
            <a:chExt cx="3124200" cy="2780215"/>
          </a:xfrm>
        </p:grpSpPr>
        <p:sp>
          <p:nvSpPr>
            <p:cNvPr id="33" name="Forma libre 16"/>
            <p:cNvSpPr/>
            <p:nvPr/>
          </p:nvSpPr>
          <p:spPr>
            <a:xfrm>
              <a:off x="5410200" y="3743149"/>
              <a:ext cx="1498631" cy="1894593"/>
            </a:xfrm>
            <a:custGeom>
              <a:avLst/>
              <a:gdLst>
                <a:gd name="connsiteX0" fmla="*/ 0 w 1625600"/>
                <a:gd name="connsiteY0" fmla="*/ 2172377 h 2172377"/>
                <a:gd name="connsiteX1" fmla="*/ 723900 w 1625600"/>
                <a:gd name="connsiteY1" fmla="*/ 1727877 h 2172377"/>
                <a:gd name="connsiteX2" fmla="*/ 1155700 w 1625600"/>
                <a:gd name="connsiteY2" fmla="*/ 483277 h 2172377"/>
                <a:gd name="connsiteX3" fmla="*/ 1397000 w 1625600"/>
                <a:gd name="connsiteY3" fmla="*/ 76877 h 2172377"/>
                <a:gd name="connsiteX4" fmla="*/ 1625600 w 1625600"/>
                <a:gd name="connsiteY4" fmla="*/ 677 h 2172377"/>
                <a:gd name="connsiteX0" fmla="*/ 0 w 1625600"/>
                <a:gd name="connsiteY0" fmla="*/ 2182275 h 2182275"/>
                <a:gd name="connsiteX1" fmla="*/ 723900 w 1625600"/>
                <a:gd name="connsiteY1" fmla="*/ 1737775 h 2182275"/>
                <a:gd name="connsiteX2" fmla="*/ 1155700 w 1625600"/>
                <a:gd name="connsiteY2" fmla="*/ 493175 h 2182275"/>
                <a:gd name="connsiteX3" fmla="*/ 1397000 w 1625600"/>
                <a:gd name="connsiteY3" fmla="*/ 86775 h 2182275"/>
                <a:gd name="connsiteX4" fmla="*/ 1625600 w 1625600"/>
                <a:gd name="connsiteY4" fmla="*/ 278 h 218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600" h="2182275">
                  <a:moveTo>
                    <a:pt x="0" y="2182275"/>
                  </a:moveTo>
                  <a:cubicBezTo>
                    <a:pt x="265641" y="2100783"/>
                    <a:pt x="531283" y="2019292"/>
                    <a:pt x="723900" y="1737775"/>
                  </a:cubicBezTo>
                  <a:cubicBezTo>
                    <a:pt x="916517" y="1456258"/>
                    <a:pt x="1043517" y="768342"/>
                    <a:pt x="1155700" y="493175"/>
                  </a:cubicBezTo>
                  <a:cubicBezTo>
                    <a:pt x="1267883" y="218008"/>
                    <a:pt x="1318683" y="167208"/>
                    <a:pt x="1397000" y="86775"/>
                  </a:cubicBezTo>
                  <a:cubicBezTo>
                    <a:pt x="1475317" y="6342"/>
                    <a:pt x="1583267" y="-1839"/>
                    <a:pt x="1625600" y="278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4" name="Grupo 17"/>
            <p:cNvGrpSpPr/>
            <p:nvPr/>
          </p:nvGrpSpPr>
          <p:grpSpPr>
            <a:xfrm>
              <a:off x="5360724" y="3273090"/>
              <a:ext cx="3124200" cy="2780215"/>
              <a:chOff x="5360724" y="3273090"/>
              <a:chExt cx="3124200" cy="278021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CuadroTexto 18"/>
                  <p:cNvSpPr txBox="1"/>
                  <p:nvPr/>
                </p:nvSpPr>
                <p:spPr>
                  <a:xfrm>
                    <a:off x="6956478" y="3460328"/>
                    <a:ext cx="284763" cy="26311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s-MX" sz="2400" b="1" i="1" dirty="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 dirty="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𝒙</m:t>
                              </m:r>
                            </m:e>
                          </m:acc>
                        </m:oMath>
                      </m:oMathPara>
                    </a14:m>
                    <a:endParaRPr lang="es-MX" sz="2400" b="1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5" name="CuadroTexto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56478" y="3460328"/>
                    <a:ext cx="284763" cy="26311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r="-40230" b="-3333"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7" name="Conector recto de flecha 20"/>
              <p:cNvCxnSpPr/>
              <p:nvPr/>
            </p:nvCxnSpPr>
            <p:spPr>
              <a:xfrm flipV="1">
                <a:off x="5360724" y="5820757"/>
                <a:ext cx="3124200" cy="15548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de flecha 21"/>
              <p:cNvCxnSpPr/>
              <p:nvPr/>
            </p:nvCxnSpPr>
            <p:spPr>
              <a:xfrm flipH="1">
                <a:off x="6897865" y="3273090"/>
                <a:ext cx="11817" cy="2780215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CuadroTexto 22"/>
              <p:cNvSpPr txBox="1"/>
              <p:nvPr/>
            </p:nvSpPr>
            <p:spPr>
              <a:xfrm>
                <a:off x="5554430" y="3279673"/>
                <a:ext cx="1032226" cy="526234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Condiciones hidrológicas de ocurrencia</a:t>
                </a:r>
                <a:endParaRPr lang="es-MX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30" name="Forma libre 10"/>
          <p:cNvSpPr/>
          <p:nvPr/>
        </p:nvSpPr>
        <p:spPr>
          <a:xfrm flipH="1">
            <a:off x="5096051" y="2177422"/>
            <a:ext cx="2864922" cy="2668625"/>
          </a:xfrm>
          <a:custGeom>
            <a:avLst/>
            <a:gdLst>
              <a:gd name="connsiteX0" fmla="*/ 0 w 1625600"/>
              <a:gd name="connsiteY0" fmla="*/ 2172377 h 2172377"/>
              <a:gd name="connsiteX1" fmla="*/ 723900 w 1625600"/>
              <a:gd name="connsiteY1" fmla="*/ 1727877 h 2172377"/>
              <a:gd name="connsiteX2" fmla="*/ 1155700 w 1625600"/>
              <a:gd name="connsiteY2" fmla="*/ 483277 h 2172377"/>
              <a:gd name="connsiteX3" fmla="*/ 1397000 w 1625600"/>
              <a:gd name="connsiteY3" fmla="*/ 76877 h 2172377"/>
              <a:gd name="connsiteX4" fmla="*/ 1625600 w 1625600"/>
              <a:gd name="connsiteY4" fmla="*/ 677 h 2172377"/>
              <a:gd name="connsiteX0" fmla="*/ 0 w 1625600"/>
              <a:gd name="connsiteY0" fmla="*/ 2182275 h 2182275"/>
              <a:gd name="connsiteX1" fmla="*/ 723900 w 1625600"/>
              <a:gd name="connsiteY1" fmla="*/ 1737775 h 2182275"/>
              <a:gd name="connsiteX2" fmla="*/ 1155700 w 1625600"/>
              <a:gd name="connsiteY2" fmla="*/ 493175 h 2182275"/>
              <a:gd name="connsiteX3" fmla="*/ 1397000 w 1625600"/>
              <a:gd name="connsiteY3" fmla="*/ 86775 h 2182275"/>
              <a:gd name="connsiteX4" fmla="*/ 1625600 w 1625600"/>
              <a:gd name="connsiteY4" fmla="*/ 278 h 218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600" h="2182275">
                <a:moveTo>
                  <a:pt x="0" y="2182275"/>
                </a:moveTo>
                <a:cubicBezTo>
                  <a:pt x="265641" y="2100783"/>
                  <a:pt x="531283" y="2019292"/>
                  <a:pt x="723900" y="1737775"/>
                </a:cubicBezTo>
                <a:cubicBezTo>
                  <a:pt x="916517" y="1456258"/>
                  <a:pt x="1043517" y="768342"/>
                  <a:pt x="1155700" y="493175"/>
                </a:cubicBezTo>
                <a:cubicBezTo>
                  <a:pt x="1267883" y="218008"/>
                  <a:pt x="1318683" y="167208"/>
                  <a:pt x="1397000" y="86775"/>
                </a:cubicBezTo>
                <a:cubicBezTo>
                  <a:pt x="1475317" y="6342"/>
                  <a:pt x="1583267" y="-1839"/>
                  <a:pt x="1625600" y="2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ángulo 5"/>
          <p:cNvSpPr/>
          <p:nvPr/>
        </p:nvSpPr>
        <p:spPr>
          <a:xfrm>
            <a:off x="2408239" y="4299589"/>
            <a:ext cx="8109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600" dirty="0" smtClean="0"/>
              <a:t>Escasez</a:t>
            </a:r>
          </a:p>
        </p:txBody>
      </p:sp>
      <p:sp>
        <p:nvSpPr>
          <p:cNvPr id="24" name="Rectángulo 24"/>
          <p:cNvSpPr/>
          <p:nvPr/>
        </p:nvSpPr>
        <p:spPr>
          <a:xfrm>
            <a:off x="7066459" y="4311132"/>
            <a:ext cx="1168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600" dirty="0" smtClean="0"/>
              <a:t>Abundancia</a:t>
            </a:r>
          </a:p>
        </p:txBody>
      </p:sp>
      <p:cxnSp>
        <p:nvCxnSpPr>
          <p:cNvPr id="25" name="Conector recto de flecha 26"/>
          <p:cNvCxnSpPr/>
          <p:nvPr/>
        </p:nvCxnSpPr>
        <p:spPr>
          <a:xfrm>
            <a:off x="3818701" y="5787365"/>
            <a:ext cx="264097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7"/>
          <p:cNvSpPr/>
          <p:nvPr/>
        </p:nvSpPr>
        <p:spPr>
          <a:xfrm>
            <a:off x="4598721" y="5472381"/>
            <a:ext cx="14264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/>
              <a:t>Resiliencia</a:t>
            </a:r>
            <a:endParaRPr lang="es-MX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32"/>
              <p:cNvSpPr/>
              <p:nvPr/>
            </p:nvSpPr>
            <p:spPr>
              <a:xfrm rot="16200000">
                <a:off x="954840" y="3320705"/>
                <a:ext cx="22321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600" dirty="0" smtClean="0"/>
                  <a:t>Frecuencia del evento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MX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s-MX" sz="1600" dirty="0"/>
              </a:p>
            </p:txBody>
          </p:sp>
        </mc:Choice>
        <mc:Fallback xmlns="">
          <p:sp>
            <p:nvSpPr>
              <p:cNvPr id="28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54840" y="3320705"/>
                <a:ext cx="2232150" cy="338554"/>
              </a:xfrm>
              <a:prstGeom prst="rect">
                <a:avLst/>
              </a:prstGeom>
              <a:blipFill rotWithShape="0">
                <a:blip r:embed="rId7"/>
                <a:stretch>
                  <a:fillRect l="-5455" r="-23636" b="-136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35"/>
          <p:cNvSpPr/>
          <p:nvPr/>
        </p:nvSpPr>
        <p:spPr>
          <a:xfrm>
            <a:off x="5060665" y="2143390"/>
            <a:ext cx="124197" cy="10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30"/>
              <p:cNvSpPr txBox="1"/>
              <p:nvPr/>
            </p:nvSpPr>
            <p:spPr>
              <a:xfrm>
                <a:off x="6025156" y="5159547"/>
                <a:ext cx="87171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100" b="0" i="1" smtClean="0">
                          <a:latin typeface="Cambria Math" panose="02040503050406030204" pitchFamily="18" charset="0"/>
                        </a:rPr>
                        <m:t>𝐴𝑓𝑒𝑐𝑡𝑎𝑐𝑖𝑜𝑛𝑒𝑠</m:t>
                      </m:r>
                    </m:oMath>
                  </m:oMathPara>
                </a14:m>
                <a:endParaRPr lang="es-MX" sz="1100" dirty="0"/>
              </a:p>
            </p:txBody>
          </p:sp>
        </mc:Choice>
        <mc:Fallback xmlns="">
          <p:sp>
            <p:nvSpPr>
              <p:cNvPr id="2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56" y="5159547"/>
                <a:ext cx="871713" cy="169277"/>
              </a:xfrm>
              <a:prstGeom prst="rect">
                <a:avLst/>
              </a:prstGeom>
              <a:blipFill rotWithShape="0">
                <a:blip r:embed="rId8"/>
                <a:stretch>
                  <a:fillRect l="-4895" r="-5594" b="-3571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Conector recto de flecha 39"/>
          <p:cNvCxnSpPr/>
          <p:nvPr/>
        </p:nvCxnSpPr>
        <p:spPr>
          <a:xfrm flipV="1">
            <a:off x="5799940" y="4730017"/>
            <a:ext cx="560360" cy="94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/>
          <p:cNvSpPr txBox="1"/>
          <p:nvPr/>
        </p:nvSpPr>
        <p:spPr>
          <a:xfrm>
            <a:off x="4131770" y="2832405"/>
            <a:ext cx="1938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de ocurrencia del ciclo hidrológico que no genera afectaciones</a:t>
            </a:r>
            <a:endParaRPr lang="es-MX" sz="1600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28"/>
              <p:cNvSpPr txBox="1"/>
              <p:nvPr/>
            </p:nvSpPr>
            <p:spPr>
              <a:xfrm>
                <a:off x="5016849" y="5865039"/>
                <a:ext cx="22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MX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51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49" y="5865039"/>
                <a:ext cx="220060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13889" r="-8333" b="-1463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ángulo 5"/>
          <p:cNvSpPr/>
          <p:nvPr/>
        </p:nvSpPr>
        <p:spPr>
          <a:xfrm>
            <a:off x="2274337" y="3341977"/>
            <a:ext cx="1879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Administración de los eventos de sequía</a:t>
            </a:r>
          </a:p>
        </p:txBody>
      </p:sp>
      <p:sp>
        <p:nvSpPr>
          <p:cNvPr id="53" name="Rectángulo 5"/>
          <p:cNvSpPr/>
          <p:nvPr/>
        </p:nvSpPr>
        <p:spPr>
          <a:xfrm>
            <a:off x="6285400" y="3364989"/>
            <a:ext cx="1938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Administración de los eventos de inundación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153974" y="6228111"/>
            <a:ext cx="88894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La </a:t>
            </a:r>
            <a:r>
              <a:rPr lang="es-MX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</a:t>
            </a:r>
            <a:r>
              <a:rPr lang="es-MX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diseñar políticas públicas que amplíen los limites de </a:t>
            </a: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resiliencia </a:t>
            </a: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delimitan los eventos de escasez y de </a:t>
            </a: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abundancia.</a:t>
            </a:r>
            <a:endPara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3" name="Conector recto 19"/>
          <p:cNvCxnSpPr/>
          <p:nvPr/>
        </p:nvCxnSpPr>
        <p:spPr>
          <a:xfrm flipH="1">
            <a:off x="7025185" y="4558146"/>
            <a:ext cx="5296" cy="55645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19"/>
          <p:cNvCxnSpPr/>
          <p:nvPr/>
        </p:nvCxnSpPr>
        <p:spPr>
          <a:xfrm flipH="1">
            <a:off x="6375858" y="3875556"/>
            <a:ext cx="14193" cy="125308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 flipH="1" flipV="1">
            <a:off x="3857089" y="4760927"/>
            <a:ext cx="593061" cy="451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19"/>
          <p:cNvCxnSpPr/>
          <p:nvPr/>
        </p:nvCxnSpPr>
        <p:spPr>
          <a:xfrm flipH="1">
            <a:off x="3872647" y="3906466"/>
            <a:ext cx="14193" cy="125308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cto 19"/>
          <p:cNvCxnSpPr/>
          <p:nvPr/>
        </p:nvCxnSpPr>
        <p:spPr>
          <a:xfrm flipH="1">
            <a:off x="3319044" y="4543165"/>
            <a:ext cx="5296" cy="55645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26"/>
          <p:cNvCxnSpPr/>
          <p:nvPr/>
        </p:nvCxnSpPr>
        <p:spPr>
          <a:xfrm>
            <a:off x="3302393" y="5787365"/>
            <a:ext cx="37227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9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9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xit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7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xit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9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9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3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7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15038</TotalTime>
  <Words>68</Words>
  <Application>Microsoft Office PowerPoint</Application>
  <PresentationFormat>Presentación en pantalla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Soberana Texto</vt:lpstr>
      <vt:lpstr>Soberana Titular</vt:lpstr>
      <vt:lpstr>Tahoma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 DE INGENIERÍA Y ASUNTOS BINACIONALES DEL AGUA</dc:title>
  <dc:creator>Gómez Gordillo Fernanda</dc:creator>
  <cp:lastModifiedBy>Elizalde Lecuona Martín</cp:lastModifiedBy>
  <cp:revision>244</cp:revision>
  <cp:lastPrinted>2018-08-08T22:34:58Z</cp:lastPrinted>
  <dcterms:created xsi:type="dcterms:W3CDTF">2018-08-06T14:45:48Z</dcterms:created>
  <dcterms:modified xsi:type="dcterms:W3CDTF">2018-11-15T21:46:23Z</dcterms:modified>
</cp:coreProperties>
</file>